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3A647-1A45-4BF4-966C-8745F20C7E54}" v="1597" dt="2022-06-29T04:40:42.426"/>
    <p1510:client id="{048C9EB8-3540-3DFA-9212-535EE18E0E11}" v="77" dt="2021-07-12T20:33:42.116"/>
    <p1510:client id="{10340FDF-B15C-4CFF-B487-146F9B98A252}" v="28" dt="2021-08-10T21:47:37.589"/>
    <p1510:client id="{2E7A213E-2827-484E-805D-E3AAD34A57A5}" v="2721" dt="2022-07-04T17:03:00.578"/>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D910372-2D45-40C3-AEE9-DAD2975C6633}" v="5317" dt="2022-07-06T11:54:34.071"/>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E94A1A-F7AA-4144-A8C5-40183B282F7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0B4549-BA61-496D-8128-D9B62C85CAEC}">
      <dgm:prSet/>
      <dgm:spPr/>
      <dgm:t>
        <a:bodyPr/>
        <a:lstStyle/>
        <a:p>
          <a:r>
            <a:rPr lang="en-US"/>
            <a:t>Exploratory data analysis results</a:t>
          </a:r>
        </a:p>
      </dgm:t>
    </dgm:pt>
    <dgm:pt modelId="{A83885D3-A818-425F-8BFA-E4A8DCD5E340}" type="parTrans" cxnId="{C7821E0E-CBE7-4541-B681-0C560745AABB}">
      <dgm:prSet/>
      <dgm:spPr/>
      <dgm:t>
        <a:bodyPr/>
        <a:lstStyle/>
        <a:p>
          <a:endParaRPr lang="en-US"/>
        </a:p>
      </dgm:t>
    </dgm:pt>
    <dgm:pt modelId="{97F4C7DF-44DE-4F69-8CB8-31D8C40FE399}" type="sibTrans" cxnId="{C7821E0E-CBE7-4541-B681-0C560745AABB}">
      <dgm:prSet/>
      <dgm:spPr/>
      <dgm:t>
        <a:bodyPr/>
        <a:lstStyle/>
        <a:p>
          <a:endParaRPr lang="en-US"/>
        </a:p>
      </dgm:t>
    </dgm:pt>
    <dgm:pt modelId="{2954FAC3-B895-43B3-A898-3EBA71BAD342}">
      <dgm:prSet/>
      <dgm:spPr/>
      <dgm:t>
        <a:bodyPr/>
        <a:lstStyle/>
        <a:p>
          <a:r>
            <a:rPr lang="en-US"/>
            <a:t>Interactive analytics demo in screenshots</a:t>
          </a:r>
        </a:p>
      </dgm:t>
    </dgm:pt>
    <dgm:pt modelId="{9BF9FE04-21B7-4493-9B51-D776D632614F}" type="parTrans" cxnId="{69D74E04-BF27-4540-9C9F-0D4B6E6B3DF1}">
      <dgm:prSet/>
      <dgm:spPr/>
      <dgm:t>
        <a:bodyPr/>
        <a:lstStyle/>
        <a:p>
          <a:endParaRPr lang="en-US"/>
        </a:p>
      </dgm:t>
    </dgm:pt>
    <dgm:pt modelId="{5C9F9998-2181-4304-AB5F-826A04595803}" type="sibTrans" cxnId="{69D74E04-BF27-4540-9C9F-0D4B6E6B3DF1}">
      <dgm:prSet/>
      <dgm:spPr/>
      <dgm:t>
        <a:bodyPr/>
        <a:lstStyle/>
        <a:p>
          <a:endParaRPr lang="en-US"/>
        </a:p>
      </dgm:t>
    </dgm:pt>
    <dgm:pt modelId="{A12D3456-443F-494D-8307-F71EEE79AC1D}">
      <dgm:prSet/>
      <dgm:spPr/>
      <dgm:t>
        <a:bodyPr/>
        <a:lstStyle/>
        <a:p>
          <a:r>
            <a:rPr lang="en-US"/>
            <a:t>Predictive analysis results</a:t>
          </a:r>
        </a:p>
      </dgm:t>
    </dgm:pt>
    <dgm:pt modelId="{8A16261A-E901-4D96-8EAC-35BD9985B4CF}" type="parTrans" cxnId="{0EF7183A-C6FA-40F7-87B7-56AE93556B32}">
      <dgm:prSet/>
      <dgm:spPr/>
      <dgm:t>
        <a:bodyPr/>
        <a:lstStyle/>
        <a:p>
          <a:endParaRPr lang="en-US"/>
        </a:p>
      </dgm:t>
    </dgm:pt>
    <dgm:pt modelId="{6757DF60-7E0E-475C-81A7-D94789E719A9}" type="sibTrans" cxnId="{0EF7183A-C6FA-40F7-87B7-56AE93556B32}">
      <dgm:prSet/>
      <dgm:spPr/>
      <dgm:t>
        <a:bodyPr/>
        <a:lstStyle/>
        <a:p>
          <a:endParaRPr lang="en-US"/>
        </a:p>
      </dgm:t>
    </dgm:pt>
    <dgm:pt modelId="{E24586D4-025E-4159-BF87-C0507A0AA3D4}" type="pres">
      <dgm:prSet presAssocID="{A9E94A1A-F7AA-4144-A8C5-40183B282F77}" presName="root" presStyleCnt="0">
        <dgm:presLayoutVars>
          <dgm:dir/>
          <dgm:resizeHandles val="exact"/>
        </dgm:presLayoutVars>
      </dgm:prSet>
      <dgm:spPr/>
    </dgm:pt>
    <dgm:pt modelId="{ED238D81-CE9D-4995-96D1-D97D9A6F19F9}" type="pres">
      <dgm:prSet presAssocID="{C30B4549-BA61-496D-8128-D9B62C85CAEC}" presName="compNode" presStyleCnt="0"/>
      <dgm:spPr/>
    </dgm:pt>
    <dgm:pt modelId="{CD02F89D-AE4F-413A-959A-EE31710B6689}" type="pres">
      <dgm:prSet presAssocID="{C30B4549-BA61-496D-8128-D9B62C85CA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F687DDB-8AB3-45CF-B642-B64DAC30F2CD}" type="pres">
      <dgm:prSet presAssocID="{C30B4549-BA61-496D-8128-D9B62C85CAEC}" presName="spaceRect" presStyleCnt="0"/>
      <dgm:spPr/>
    </dgm:pt>
    <dgm:pt modelId="{FC4206E0-0331-406D-B386-A5D2263811F1}" type="pres">
      <dgm:prSet presAssocID="{C30B4549-BA61-496D-8128-D9B62C85CAEC}" presName="textRect" presStyleLbl="revTx" presStyleIdx="0" presStyleCnt="3">
        <dgm:presLayoutVars>
          <dgm:chMax val="1"/>
          <dgm:chPref val="1"/>
        </dgm:presLayoutVars>
      </dgm:prSet>
      <dgm:spPr/>
    </dgm:pt>
    <dgm:pt modelId="{F386B5C0-0A57-453D-AF40-24C99770AD9B}" type="pres">
      <dgm:prSet presAssocID="{97F4C7DF-44DE-4F69-8CB8-31D8C40FE399}" presName="sibTrans" presStyleCnt="0"/>
      <dgm:spPr/>
    </dgm:pt>
    <dgm:pt modelId="{A8656693-D770-4966-9479-9FA1E9BDF447}" type="pres">
      <dgm:prSet presAssocID="{2954FAC3-B895-43B3-A898-3EBA71BAD342}" presName="compNode" presStyleCnt="0"/>
      <dgm:spPr/>
    </dgm:pt>
    <dgm:pt modelId="{0D64BD27-9F31-4F58-ADBB-FEA25FE005D3}" type="pres">
      <dgm:prSet presAssocID="{2954FAC3-B895-43B3-A898-3EBA71BAD3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EB02C8DB-C77F-45B1-B643-76339189C0FC}" type="pres">
      <dgm:prSet presAssocID="{2954FAC3-B895-43B3-A898-3EBA71BAD342}" presName="spaceRect" presStyleCnt="0"/>
      <dgm:spPr/>
    </dgm:pt>
    <dgm:pt modelId="{99FBA150-C10D-472D-8FB5-27DD80039822}" type="pres">
      <dgm:prSet presAssocID="{2954FAC3-B895-43B3-A898-3EBA71BAD342}" presName="textRect" presStyleLbl="revTx" presStyleIdx="1" presStyleCnt="3">
        <dgm:presLayoutVars>
          <dgm:chMax val="1"/>
          <dgm:chPref val="1"/>
        </dgm:presLayoutVars>
      </dgm:prSet>
      <dgm:spPr/>
    </dgm:pt>
    <dgm:pt modelId="{54BF44C5-4972-41DC-ADD4-096D8EF9BD34}" type="pres">
      <dgm:prSet presAssocID="{5C9F9998-2181-4304-AB5F-826A04595803}" presName="sibTrans" presStyleCnt="0"/>
      <dgm:spPr/>
    </dgm:pt>
    <dgm:pt modelId="{B0641919-A8C6-4EF1-B44F-9808A7825FFD}" type="pres">
      <dgm:prSet presAssocID="{A12D3456-443F-494D-8307-F71EEE79AC1D}" presName="compNode" presStyleCnt="0"/>
      <dgm:spPr/>
    </dgm:pt>
    <dgm:pt modelId="{3C1A8FCA-A798-48BA-A801-257A7D14DC39}" type="pres">
      <dgm:prSet presAssocID="{A12D3456-443F-494D-8307-F71EEE79AC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C7A2CCF7-744C-4F5E-8775-53419D896DF7}" type="pres">
      <dgm:prSet presAssocID="{A12D3456-443F-494D-8307-F71EEE79AC1D}" presName="spaceRect" presStyleCnt="0"/>
      <dgm:spPr/>
    </dgm:pt>
    <dgm:pt modelId="{C3F63A76-D8E3-4579-9B39-24F32F39D2A8}" type="pres">
      <dgm:prSet presAssocID="{A12D3456-443F-494D-8307-F71EEE79AC1D}" presName="textRect" presStyleLbl="revTx" presStyleIdx="2" presStyleCnt="3">
        <dgm:presLayoutVars>
          <dgm:chMax val="1"/>
          <dgm:chPref val="1"/>
        </dgm:presLayoutVars>
      </dgm:prSet>
      <dgm:spPr/>
    </dgm:pt>
  </dgm:ptLst>
  <dgm:cxnLst>
    <dgm:cxn modelId="{69D74E04-BF27-4540-9C9F-0D4B6E6B3DF1}" srcId="{A9E94A1A-F7AA-4144-A8C5-40183B282F77}" destId="{2954FAC3-B895-43B3-A898-3EBA71BAD342}" srcOrd="1" destOrd="0" parTransId="{9BF9FE04-21B7-4493-9B51-D776D632614F}" sibTransId="{5C9F9998-2181-4304-AB5F-826A04595803}"/>
    <dgm:cxn modelId="{C7821E0E-CBE7-4541-B681-0C560745AABB}" srcId="{A9E94A1A-F7AA-4144-A8C5-40183B282F77}" destId="{C30B4549-BA61-496D-8128-D9B62C85CAEC}" srcOrd="0" destOrd="0" parTransId="{A83885D3-A818-425F-8BFA-E4A8DCD5E340}" sibTransId="{97F4C7DF-44DE-4F69-8CB8-31D8C40FE399}"/>
    <dgm:cxn modelId="{1F1F7E28-7E27-4ECB-8641-AFA8408E247D}" type="presOf" srcId="{A12D3456-443F-494D-8307-F71EEE79AC1D}" destId="{C3F63A76-D8E3-4579-9B39-24F32F39D2A8}" srcOrd="0" destOrd="0" presId="urn:microsoft.com/office/officeart/2018/2/layout/IconLabelList"/>
    <dgm:cxn modelId="{0EF7183A-C6FA-40F7-87B7-56AE93556B32}" srcId="{A9E94A1A-F7AA-4144-A8C5-40183B282F77}" destId="{A12D3456-443F-494D-8307-F71EEE79AC1D}" srcOrd="2" destOrd="0" parTransId="{8A16261A-E901-4D96-8EAC-35BD9985B4CF}" sibTransId="{6757DF60-7E0E-475C-81A7-D94789E719A9}"/>
    <dgm:cxn modelId="{C0384950-F896-4AA2-B827-C006E14E215E}" type="presOf" srcId="{2954FAC3-B895-43B3-A898-3EBA71BAD342}" destId="{99FBA150-C10D-472D-8FB5-27DD80039822}" srcOrd="0" destOrd="0" presId="urn:microsoft.com/office/officeart/2018/2/layout/IconLabelList"/>
    <dgm:cxn modelId="{490812CE-3118-4742-A633-C79342A35B89}" type="presOf" srcId="{C30B4549-BA61-496D-8128-D9B62C85CAEC}" destId="{FC4206E0-0331-406D-B386-A5D2263811F1}" srcOrd="0" destOrd="0" presId="urn:microsoft.com/office/officeart/2018/2/layout/IconLabelList"/>
    <dgm:cxn modelId="{DD077BD4-A587-43DC-B803-2A2ABD55FEFE}" type="presOf" srcId="{A9E94A1A-F7AA-4144-A8C5-40183B282F77}" destId="{E24586D4-025E-4159-BF87-C0507A0AA3D4}" srcOrd="0" destOrd="0" presId="urn:microsoft.com/office/officeart/2018/2/layout/IconLabelList"/>
    <dgm:cxn modelId="{15E3602B-0BA2-4ACE-ACB2-F9379D40CFB3}" type="presParOf" srcId="{E24586D4-025E-4159-BF87-C0507A0AA3D4}" destId="{ED238D81-CE9D-4995-96D1-D97D9A6F19F9}" srcOrd="0" destOrd="0" presId="urn:microsoft.com/office/officeart/2018/2/layout/IconLabelList"/>
    <dgm:cxn modelId="{766D7956-2216-45D9-8F9B-89AB13B5C7B2}" type="presParOf" srcId="{ED238D81-CE9D-4995-96D1-D97D9A6F19F9}" destId="{CD02F89D-AE4F-413A-959A-EE31710B6689}" srcOrd="0" destOrd="0" presId="urn:microsoft.com/office/officeart/2018/2/layout/IconLabelList"/>
    <dgm:cxn modelId="{40560301-AC54-4A96-904C-03234D3B43E4}" type="presParOf" srcId="{ED238D81-CE9D-4995-96D1-D97D9A6F19F9}" destId="{9F687DDB-8AB3-45CF-B642-B64DAC30F2CD}" srcOrd="1" destOrd="0" presId="urn:microsoft.com/office/officeart/2018/2/layout/IconLabelList"/>
    <dgm:cxn modelId="{D34225E2-2160-4F96-A33B-3E08250120CD}" type="presParOf" srcId="{ED238D81-CE9D-4995-96D1-D97D9A6F19F9}" destId="{FC4206E0-0331-406D-B386-A5D2263811F1}" srcOrd="2" destOrd="0" presId="urn:microsoft.com/office/officeart/2018/2/layout/IconLabelList"/>
    <dgm:cxn modelId="{F77B9186-6540-46DF-9561-93CAE17F27AF}" type="presParOf" srcId="{E24586D4-025E-4159-BF87-C0507A0AA3D4}" destId="{F386B5C0-0A57-453D-AF40-24C99770AD9B}" srcOrd="1" destOrd="0" presId="urn:microsoft.com/office/officeart/2018/2/layout/IconLabelList"/>
    <dgm:cxn modelId="{BE9BFE8E-02DF-4B47-874C-A8C20E99ACA5}" type="presParOf" srcId="{E24586D4-025E-4159-BF87-C0507A0AA3D4}" destId="{A8656693-D770-4966-9479-9FA1E9BDF447}" srcOrd="2" destOrd="0" presId="urn:microsoft.com/office/officeart/2018/2/layout/IconLabelList"/>
    <dgm:cxn modelId="{65F01DE6-9550-48C2-A2F0-1778EF690F2C}" type="presParOf" srcId="{A8656693-D770-4966-9479-9FA1E9BDF447}" destId="{0D64BD27-9F31-4F58-ADBB-FEA25FE005D3}" srcOrd="0" destOrd="0" presId="urn:microsoft.com/office/officeart/2018/2/layout/IconLabelList"/>
    <dgm:cxn modelId="{2911B9E8-7D49-4E82-AB17-0EFCB44235C1}" type="presParOf" srcId="{A8656693-D770-4966-9479-9FA1E9BDF447}" destId="{EB02C8DB-C77F-45B1-B643-76339189C0FC}" srcOrd="1" destOrd="0" presId="urn:microsoft.com/office/officeart/2018/2/layout/IconLabelList"/>
    <dgm:cxn modelId="{8E2B8B97-2B58-4FAB-9335-BC26661EB8E5}" type="presParOf" srcId="{A8656693-D770-4966-9479-9FA1E9BDF447}" destId="{99FBA150-C10D-472D-8FB5-27DD80039822}" srcOrd="2" destOrd="0" presId="urn:microsoft.com/office/officeart/2018/2/layout/IconLabelList"/>
    <dgm:cxn modelId="{7C442B7F-C0AA-414D-B725-802EC606B0C1}" type="presParOf" srcId="{E24586D4-025E-4159-BF87-C0507A0AA3D4}" destId="{54BF44C5-4972-41DC-ADD4-096D8EF9BD34}" srcOrd="3" destOrd="0" presId="urn:microsoft.com/office/officeart/2018/2/layout/IconLabelList"/>
    <dgm:cxn modelId="{CB1B68AC-1BCC-4F3A-88DC-8306CCC8D027}" type="presParOf" srcId="{E24586D4-025E-4159-BF87-C0507A0AA3D4}" destId="{B0641919-A8C6-4EF1-B44F-9808A7825FFD}" srcOrd="4" destOrd="0" presId="urn:microsoft.com/office/officeart/2018/2/layout/IconLabelList"/>
    <dgm:cxn modelId="{D8480DDD-F41B-4F54-A1DC-D46FCC5A150A}" type="presParOf" srcId="{B0641919-A8C6-4EF1-B44F-9808A7825FFD}" destId="{3C1A8FCA-A798-48BA-A801-257A7D14DC39}" srcOrd="0" destOrd="0" presId="urn:microsoft.com/office/officeart/2018/2/layout/IconLabelList"/>
    <dgm:cxn modelId="{F4F98889-404A-4D27-8C82-23D68FDC5F4D}" type="presParOf" srcId="{B0641919-A8C6-4EF1-B44F-9808A7825FFD}" destId="{C7A2CCF7-744C-4F5E-8775-53419D896DF7}" srcOrd="1" destOrd="0" presId="urn:microsoft.com/office/officeart/2018/2/layout/IconLabelList"/>
    <dgm:cxn modelId="{37E7A759-E16C-4338-A6B8-5E765A06080C}" type="presParOf" srcId="{B0641919-A8C6-4EF1-B44F-9808A7825FFD}" destId="{C3F63A76-D8E3-4579-9B39-24F32F39D2A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2F89D-AE4F-413A-959A-EE31710B6689}">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206E0-0331-406D-B386-A5D2263811F1}">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Exploratory data analysis results</a:t>
          </a:r>
        </a:p>
      </dsp:txBody>
      <dsp:txXfrm>
        <a:off x="59990" y="2654049"/>
        <a:ext cx="3226223" cy="720000"/>
      </dsp:txXfrm>
    </dsp:sp>
    <dsp:sp modelId="{0D64BD27-9F31-4F58-ADBB-FEA25FE005D3}">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BA150-C10D-472D-8FB5-27DD80039822}">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Interactive analytics demo in screenshots</a:t>
          </a:r>
        </a:p>
      </dsp:txBody>
      <dsp:txXfrm>
        <a:off x="3850802" y="2654049"/>
        <a:ext cx="3226223" cy="720000"/>
      </dsp:txXfrm>
    </dsp:sp>
    <dsp:sp modelId="{3C1A8FCA-A798-48BA-A801-257A7D14DC3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F63A76-D8E3-4579-9B39-24F32F39D2A8}">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Predictive analysis results</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eyur077/IBM_DS_Capstone/blob/main/3_labs-jupyter-spacex-Data%20wrangling.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github.com/keyur077/IBM_DS_Capstone/blob/main/5_jupyter-labs-eda-dataviz.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yur077/IBM_DS_Capstone/blob/main/4_jupyter-labs-eda-sql-coursera.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ython-visualization.github.io/folium/modules.html#module-folium.map"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github.com/keyur077/IBM_DS_Capstone/blob/main/6_lab_jupyter_launch_site_location.ipynb" TargetMode="External"/><Relationship Id="rId5" Type="http://schemas.openxmlformats.org/officeDocument/2006/relationships/hyperlink" Target="https://python-visualization.github.io/folium/modules.html#folium.vector_layers.Polygon" TargetMode="External"/><Relationship Id="rId4" Type="http://schemas.openxmlformats.org/officeDocument/2006/relationships/hyperlink" Target="https://python-visualization.github.io/folium/modules.html#folium.vector_layers.Circl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github.com/keyur077/IBM_DS_Capstone/blob/main/spacex_dash_app.py"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eyur077/IBM_DS_Capstone/blob/main/7_SpaceX_Machine%20Learning%20Prediction_Part_5.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keyur077/IBM_DS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4" Type="http://schemas.openxmlformats.org/officeDocument/2006/relationships/hyperlink" Target="https://api.spacexdata.com/v4/launchpad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eyur077/IBM_DS_Capstone/blob/main/1_jupyter-labs-spacex-data-collection-api.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eyur077/IBM_DS_Capstone/blob/main/2_jupyter-labs-webscraping.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a:ln>
            <a:solidFill>
              <a:srgbClr val="4472C4"/>
            </a:solidFill>
          </a:ln>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Keyur Makwana</a:t>
            </a: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July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946"/>
            <a:ext cx="6344596" cy="4351338"/>
          </a:xfrm>
          <a:prstGeom prst="rect">
            <a:avLst/>
          </a:prstGeom>
        </p:spPr>
        <p:txBody>
          <a:bodyPr lIns="91440" tIns="45720" rIns="91440" bIns="45720" anchor="t"/>
          <a:lstStyle/>
          <a:p>
            <a:r>
              <a:rPr lang="en-US" sz="2200" dirty="0">
                <a:solidFill>
                  <a:schemeClr val="accent3">
                    <a:lumMod val="25000"/>
                  </a:schemeClr>
                </a:solidFill>
                <a:latin typeface="Abadi"/>
              </a:rPr>
              <a:t>EDA helped to find some patterns in the data and determine what would be the label for training supervised models</a:t>
            </a:r>
          </a:p>
          <a:p>
            <a:r>
              <a:rPr lang="en-US" sz="2200" dirty="0">
                <a:solidFill>
                  <a:schemeClr val="accent3">
                    <a:lumMod val="25000"/>
                  </a:schemeClr>
                </a:solidFill>
                <a:latin typeface="Abadi"/>
              </a:rPr>
              <a:t>In the dataset through EDA we can summarize how many launches happened from different launch sites, in which orbit they launched &amp; the success ratio for each launch &amp; launch sites</a:t>
            </a:r>
          </a:p>
          <a:p>
            <a:pPr marL="0" indent="0">
              <a:buNone/>
            </a:pPr>
            <a:endParaRPr lang="en-US" sz="2200" dirty="0">
              <a:solidFill>
                <a:schemeClr val="accent3">
                  <a:lumMod val="25000"/>
                </a:schemeClr>
              </a:solidFill>
              <a:latin typeface="Abadi"/>
            </a:endParaRPr>
          </a:p>
          <a:p>
            <a:r>
              <a:rPr lang="en-US" sz="2200" dirty="0">
                <a:solidFill>
                  <a:schemeClr val="accent3">
                    <a:lumMod val="25000"/>
                  </a:schemeClr>
                </a:solidFill>
                <a:latin typeface="Abadi"/>
              </a:rPr>
              <a:t>Code Link :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Data Wrangling</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B1525BE4-D8FE-5A81-B5FF-3CD02BFD2979}"/>
              </a:ext>
            </a:extLst>
          </p:cNvPr>
          <p:cNvSpPr/>
          <p:nvPr/>
        </p:nvSpPr>
        <p:spPr>
          <a:xfrm>
            <a:off x="7795403" y="1332781"/>
            <a:ext cx="920150"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Load Data</a:t>
            </a:r>
            <a:endParaRPr lang="en-GB" dirty="0"/>
          </a:p>
        </p:txBody>
      </p:sp>
      <p:sp>
        <p:nvSpPr>
          <p:cNvPr id="6" name="Rectangle: Rounded Corners 5">
            <a:extLst>
              <a:ext uri="{FF2B5EF4-FFF2-40B4-BE49-F238E27FC236}">
                <a16:creationId xmlns:a16="http://schemas.microsoft.com/office/drawing/2014/main" id="{A9EE97E7-D142-7915-A849-BAF96BD261A3}"/>
              </a:ext>
            </a:extLst>
          </p:cNvPr>
          <p:cNvSpPr/>
          <p:nvPr/>
        </p:nvSpPr>
        <p:spPr>
          <a:xfrm>
            <a:off x="10081403" y="4869611"/>
            <a:ext cx="1567131" cy="977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Export Data to CSV</a:t>
            </a:r>
            <a:endParaRPr lang="en-US" dirty="0"/>
          </a:p>
        </p:txBody>
      </p:sp>
      <p:sp>
        <p:nvSpPr>
          <p:cNvPr id="7" name="Rectangle: Rounded Corners 6">
            <a:extLst>
              <a:ext uri="{FF2B5EF4-FFF2-40B4-BE49-F238E27FC236}">
                <a16:creationId xmlns:a16="http://schemas.microsoft.com/office/drawing/2014/main" id="{B8FC2E37-590D-2C7B-4F12-A7EC38D3C0D2}"/>
              </a:ext>
            </a:extLst>
          </p:cNvPr>
          <p:cNvSpPr/>
          <p:nvPr/>
        </p:nvSpPr>
        <p:spPr>
          <a:xfrm>
            <a:off x="7177176" y="4869610"/>
            <a:ext cx="2357886" cy="10495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Updating </a:t>
            </a:r>
            <a:r>
              <a:rPr lang="en-GB" dirty="0" err="1">
                <a:cs typeface="Calibri"/>
              </a:rPr>
              <a:t>Dataframe</a:t>
            </a:r>
            <a:r>
              <a:rPr lang="en-GB" dirty="0">
                <a:cs typeface="Calibri"/>
              </a:rPr>
              <a:t> with outcomes</a:t>
            </a:r>
            <a:endParaRPr lang="en-US" dirty="0"/>
          </a:p>
        </p:txBody>
      </p:sp>
      <p:sp>
        <p:nvSpPr>
          <p:cNvPr id="9" name="Rectangle: Rounded Corners 8">
            <a:extLst>
              <a:ext uri="{FF2B5EF4-FFF2-40B4-BE49-F238E27FC236}">
                <a16:creationId xmlns:a16="http://schemas.microsoft.com/office/drawing/2014/main" id="{602D1E08-33FA-386C-2222-376704F380B9}"/>
              </a:ext>
            </a:extLst>
          </p:cNvPr>
          <p:cNvSpPr/>
          <p:nvPr/>
        </p:nvSpPr>
        <p:spPr>
          <a:xfrm>
            <a:off x="9664460" y="2971799"/>
            <a:ext cx="1984073" cy="1222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Converting Outcomes in binary format</a:t>
            </a:r>
          </a:p>
        </p:txBody>
      </p:sp>
      <p:sp>
        <p:nvSpPr>
          <p:cNvPr id="10" name="Rectangle: Rounded Corners 9">
            <a:extLst>
              <a:ext uri="{FF2B5EF4-FFF2-40B4-BE49-F238E27FC236}">
                <a16:creationId xmlns:a16="http://schemas.microsoft.com/office/drawing/2014/main" id="{F4C14DFB-8244-7F54-803C-CB60893B3507}"/>
              </a:ext>
            </a:extLst>
          </p:cNvPr>
          <p:cNvSpPr/>
          <p:nvPr/>
        </p:nvSpPr>
        <p:spPr>
          <a:xfrm>
            <a:off x="7364083" y="2971799"/>
            <a:ext cx="1782790" cy="1222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Finding Good &amp; Bad Outcomes</a:t>
            </a:r>
            <a:endParaRPr lang="en-US" dirty="0"/>
          </a:p>
        </p:txBody>
      </p:sp>
      <p:sp>
        <p:nvSpPr>
          <p:cNvPr id="11" name="Rectangle: Rounded Corners 10">
            <a:extLst>
              <a:ext uri="{FF2B5EF4-FFF2-40B4-BE49-F238E27FC236}">
                <a16:creationId xmlns:a16="http://schemas.microsoft.com/office/drawing/2014/main" id="{6A7EC096-473B-F89A-56BF-D3D509ADC96C}"/>
              </a:ext>
            </a:extLst>
          </p:cNvPr>
          <p:cNvSpPr/>
          <p:nvPr/>
        </p:nvSpPr>
        <p:spPr>
          <a:xfrm>
            <a:off x="9247516" y="1332780"/>
            <a:ext cx="2084716" cy="920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Calculating Landing Outcomes</a:t>
            </a:r>
            <a:endParaRPr lang="en-US" dirty="0"/>
          </a:p>
        </p:txBody>
      </p:sp>
      <p:sp>
        <p:nvSpPr>
          <p:cNvPr id="15" name="Arrow: Right 14">
            <a:extLst>
              <a:ext uri="{FF2B5EF4-FFF2-40B4-BE49-F238E27FC236}">
                <a16:creationId xmlns:a16="http://schemas.microsoft.com/office/drawing/2014/main" id="{B687761C-7749-3158-4F76-D441E91E05B2}"/>
              </a:ext>
            </a:extLst>
          </p:cNvPr>
          <p:cNvSpPr/>
          <p:nvPr/>
        </p:nvSpPr>
        <p:spPr>
          <a:xfrm>
            <a:off x="8780598" y="1673467"/>
            <a:ext cx="460076" cy="2300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9CDC0270-73D1-772D-8696-BBCAEFCFDB0E}"/>
              </a:ext>
            </a:extLst>
          </p:cNvPr>
          <p:cNvSpPr/>
          <p:nvPr/>
        </p:nvSpPr>
        <p:spPr>
          <a:xfrm rot="19920000" flipH="1">
            <a:off x="8978511" y="2482889"/>
            <a:ext cx="1250829" cy="2012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40DAF5F5-1AD7-FE26-0C0D-F075570FA36B}"/>
              </a:ext>
            </a:extLst>
          </p:cNvPr>
          <p:cNvSpPr/>
          <p:nvPr/>
        </p:nvSpPr>
        <p:spPr>
          <a:xfrm>
            <a:off x="9211919" y="3470637"/>
            <a:ext cx="460076" cy="2300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FFD4FA7E-E11B-AF4C-0149-7105DBADFB56}"/>
              </a:ext>
            </a:extLst>
          </p:cNvPr>
          <p:cNvSpPr/>
          <p:nvPr/>
        </p:nvSpPr>
        <p:spPr>
          <a:xfrm rot="19920000" flipH="1">
            <a:off x="9309190" y="4481341"/>
            <a:ext cx="1250829" cy="2012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CAAD36A0-B2AA-EE14-F53E-6C89931847D3}"/>
              </a:ext>
            </a:extLst>
          </p:cNvPr>
          <p:cNvSpPr/>
          <p:nvPr/>
        </p:nvSpPr>
        <p:spPr>
          <a:xfrm>
            <a:off x="9528220" y="5282184"/>
            <a:ext cx="460076" cy="2300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7" name="Picture 7" descr="Chart, scatter chart&#10;&#10;Description automatically generated">
            <a:extLst>
              <a:ext uri="{FF2B5EF4-FFF2-40B4-BE49-F238E27FC236}">
                <a16:creationId xmlns:a16="http://schemas.microsoft.com/office/drawing/2014/main" id="{B0921315-16DF-15E0-06EA-3F7E19929765}"/>
              </a:ext>
            </a:extLst>
          </p:cNvPr>
          <p:cNvPicPr>
            <a:picLocks noGrp="1" noChangeAspect="1"/>
          </p:cNvPicPr>
          <p:nvPr>
            <p:ph idx="4294967295"/>
          </p:nvPr>
        </p:nvPicPr>
        <p:blipFill>
          <a:blip r:embed="rId3"/>
          <a:stretch>
            <a:fillRect/>
          </a:stretch>
        </p:blipFill>
        <p:spPr>
          <a:xfrm>
            <a:off x="1164796" y="1418582"/>
            <a:ext cx="9732394" cy="1082256"/>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B2EBCC4A-5DC2-0FF4-065C-AEFC65BB07D9}"/>
              </a:ext>
            </a:extLst>
          </p:cNvPr>
          <p:cNvSpPr txBox="1"/>
          <p:nvPr/>
        </p:nvSpPr>
        <p:spPr>
          <a:xfrm>
            <a:off x="2149056" y="2436602"/>
            <a:ext cx="7933425"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Scatter plot chart to show successful launches by comparing flights &amp; payload mass</a:t>
            </a:r>
            <a:endParaRPr lang="en-US" dirty="0"/>
          </a:p>
        </p:txBody>
      </p:sp>
      <p:pic>
        <p:nvPicPr>
          <p:cNvPr id="9" name="Picture 9" descr="Chart, bar chart&#10;&#10;Description automatically generated">
            <a:extLst>
              <a:ext uri="{FF2B5EF4-FFF2-40B4-BE49-F238E27FC236}">
                <a16:creationId xmlns:a16="http://schemas.microsoft.com/office/drawing/2014/main" id="{C88C6DBE-9D90-E404-38A7-F548C9F73817}"/>
              </a:ext>
            </a:extLst>
          </p:cNvPr>
          <p:cNvPicPr>
            <a:picLocks noChangeAspect="1"/>
          </p:cNvPicPr>
          <p:nvPr/>
        </p:nvPicPr>
        <p:blipFill>
          <a:blip r:embed="rId4"/>
          <a:stretch>
            <a:fillRect/>
          </a:stretch>
        </p:blipFill>
        <p:spPr>
          <a:xfrm>
            <a:off x="1158815" y="3063192"/>
            <a:ext cx="3318294" cy="1824296"/>
          </a:xfrm>
          <a:prstGeom prst="rect">
            <a:avLst/>
          </a:prstGeom>
        </p:spPr>
      </p:pic>
      <p:sp>
        <p:nvSpPr>
          <p:cNvPr id="10" name="TextBox 9">
            <a:extLst>
              <a:ext uri="{FF2B5EF4-FFF2-40B4-BE49-F238E27FC236}">
                <a16:creationId xmlns:a16="http://schemas.microsoft.com/office/drawing/2014/main" id="{3E304F90-29DA-1919-EC71-2B31BAA46C2D}"/>
              </a:ext>
            </a:extLst>
          </p:cNvPr>
          <p:cNvSpPr txBox="1"/>
          <p:nvPr/>
        </p:nvSpPr>
        <p:spPr>
          <a:xfrm>
            <a:off x="1271138" y="4793591"/>
            <a:ext cx="31888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Bar chart shows success rate per orbit type</a:t>
            </a:r>
          </a:p>
        </p:txBody>
      </p:sp>
      <p:pic>
        <p:nvPicPr>
          <p:cNvPr id="11" name="Picture 11" descr="Icon&#10;&#10;Description automatically generated">
            <a:extLst>
              <a:ext uri="{FF2B5EF4-FFF2-40B4-BE49-F238E27FC236}">
                <a16:creationId xmlns:a16="http://schemas.microsoft.com/office/drawing/2014/main" id="{FDC5F7E9-56C5-BE52-9705-6CE0AE5FBEB1}"/>
              </a:ext>
            </a:extLst>
          </p:cNvPr>
          <p:cNvPicPr>
            <a:picLocks noChangeAspect="1"/>
          </p:cNvPicPr>
          <p:nvPr/>
        </p:nvPicPr>
        <p:blipFill>
          <a:blip r:embed="rId5"/>
          <a:stretch>
            <a:fillRect/>
          </a:stretch>
        </p:blipFill>
        <p:spPr>
          <a:xfrm>
            <a:off x="6535947" y="3060940"/>
            <a:ext cx="3433313" cy="1828800"/>
          </a:xfrm>
          <a:prstGeom prst="rect">
            <a:avLst/>
          </a:prstGeom>
        </p:spPr>
      </p:pic>
      <p:sp>
        <p:nvSpPr>
          <p:cNvPr id="12" name="TextBox 11">
            <a:extLst>
              <a:ext uri="{FF2B5EF4-FFF2-40B4-BE49-F238E27FC236}">
                <a16:creationId xmlns:a16="http://schemas.microsoft.com/office/drawing/2014/main" id="{883E6B14-C3FF-FB26-7EB6-C54F417BD0D4}"/>
              </a:ext>
            </a:extLst>
          </p:cNvPr>
          <p:cNvSpPr txBox="1"/>
          <p:nvPr/>
        </p:nvSpPr>
        <p:spPr>
          <a:xfrm>
            <a:off x="6244806" y="4893334"/>
            <a:ext cx="4252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Success rates of the launches over the years</a:t>
            </a:r>
            <a:endParaRPr lang="en-US" dirty="0"/>
          </a:p>
        </p:txBody>
      </p:sp>
      <p:sp>
        <p:nvSpPr>
          <p:cNvPr id="14" name="TextBox 13">
            <a:extLst>
              <a:ext uri="{FF2B5EF4-FFF2-40B4-BE49-F238E27FC236}">
                <a16:creationId xmlns:a16="http://schemas.microsoft.com/office/drawing/2014/main" id="{280A53E2-02C9-B892-8C79-4DF066C9032A}"/>
              </a:ext>
            </a:extLst>
          </p:cNvPr>
          <p:cNvSpPr txBox="1"/>
          <p:nvPr/>
        </p:nvSpPr>
        <p:spPr>
          <a:xfrm>
            <a:off x="1269341" y="5539417"/>
            <a:ext cx="3303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Code Link : </a:t>
            </a:r>
            <a:r>
              <a:rPr lang="en-GB" dirty="0">
                <a:hlinkClick r:id="rId6"/>
              </a:rPr>
              <a:t>EDA Visualization</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518"/>
            <a:ext cx="10622607" cy="452386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with SQL helps Data Scientists to analyze the data &amp; give insights of overall dataset. It helps Data Scientists to see through the data &amp; help in making decision on which data to manipulate &amp; in what way. We derived below insights by performing EDA through SQL</a:t>
            </a:r>
          </a:p>
          <a:p>
            <a:pPr lvl="1">
              <a:lnSpc>
                <a:spcPct val="100000"/>
              </a:lnSpc>
              <a:spcBef>
                <a:spcPts val="1400"/>
              </a:spcBef>
            </a:pPr>
            <a:r>
              <a:rPr lang="en-US" sz="1800" dirty="0">
                <a:ea typeface="+mn-lt"/>
                <a:cs typeface="+mn-lt"/>
              </a:rPr>
              <a:t>Display the names of the unique launch sites in the space mission</a:t>
            </a:r>
            <a:endParaRPr lang="en-US" sz="1800" dirty="0">
              <a:solidFill>
                <a:srgbClr val="000000"/>
              </a:solidFill>
              <a:latin typeface="Calibri"/>
              <a:cs typeface="Calibri"/>
            </a:endParaRPr>
          </a:p>
          <a:p>
            <a:pPr lvl="1">
              <a:lnSpc>
                <a:spcPct val="100000"/>
              </a:lnSpc>
              <a:spcBef>
                <a:spcPts val="1400"/>
              </a:spcBef>
            </a:pPr>
            <a:r>
              <a:rPr lang="en-US" sz="1800" dirty="0">
                <a:ea typeface="+mn-lt"/>
                <a:cs typeface="+mn-lt"/>
              </a:rPr>
              <a:t>Display of the booster versions which have carried the maximum payload mass.</a:t>
            </a:r>
          </a:p>
          <a:p>
            <a:pPr lvl="1">
              <a:lnSpc>
                <a:spcPct val="100000"/>
              </a:lnSpc>
              <a:spcBef>
                <a:spcPts val="1400"/>
              </a:spcBef>
            </a:pPr>
            <a:r>
              <a:rPr lang="en-US" sz="1800" dirty="0">
                <a:ea typeface="+mn-lt"/>
                <a:cs typeface="+mn-lt"/>
              </a:rPr>
              <a:t>Display of the failed landing outcomes in drone ship, their booster versions, and launch site names for in year 2015</a:t>
            </a:r>
          </a:p>
          <a:p>
            <a:pPr lvl="1">
              <a:lnSpc>
                <a:spcPct val="100000"/>
              </a:lnSpc>
              <a:spcBef>
                <a:spcPts val="1400"/>
              </a:spcBef>
            </a:pPr>
            <a:r>
              <a:rPr lang="en-US" sz="1800" dirty="0">
                <a:ea typeface="+mn-lt"/>
                <a:cs typeface="+mn-lt"/>
              </a:rPr>
              <a:t>Ranked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Code Link :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EDA SQL</a:t>
            </a:r>
            <a:endParaRPr lang="en-US">
              <a:solidFill>
                <a:schemeClr val="accent3">
                  <a:lumMod val="25000"/>
                </a:schemeClr>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Map objects &amp; reason to add:</a:t>
            </a:r>
          </a:p>
          <a:p>
            <a:pPr lvl="1">
              <a:lnSpc>
                <a:spcPct val="100000"/>
              </a:lnSpc>
              <a:spcBef>
                <a:spcPts val="1400"/>
              </a:spcBef>
            </a:pPr>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Folium.map</a:t>
            </a:r>
            <a:r>
              <a:rPr lang="en-US" sz="1800" dirty="0">
                <a:solidFill>
                  <a:schemeClr val="accent3">
                    <a:lumMod val="25000"/>
                  </a:schemeClr>
                </a:solidFill>
                <a:latin typeface="Abadi"/>
              </a:rPr>
              <a:t> : </a:t>
            </a:r>
            <a:r>
              <a:rPr lang="en-US" sz="1800" dirty="0">
                <a:ea typeface="+mn-lt"/>
                <a:cs typeface="+mn-lt"/>
              </a:rPr>
              <a:t>Creates a custom pane to hold map elements which is centered to country USA where all </a:t>
            </a:r>
            <a:r>
              <a:rPr lang="en-US" sz="1800" dirty="0" err="1">
                <a:ea typeface="+mn-lt"/>
                <a:cs typeface="+mn-lt"/>
              </a:rPr>
              <a:t>spaceX</a:t>
            </a:r>
            <a:r>
              <a:rPr lang="en-US" sz="1800" dirty="0">
                <a:ea typeface="+mn-lt"/>
                <a:cs typeface="+mn-lt"/>
              </a:rPr>
              <a:t> launches happened</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hlinkClick r:id="rId3"/>
              </a:rPr>
              <a:t>Folium.map.marker</a:t>
            </a:r>
            <a:r>
              <a:rPr lang="en-US" sz="1800" dirty="0">
                <a:solidFill>
                  <a:srgbClr val="000000"/>
                </a:solidFill>
                <a:latin typeface="Calibri"/>
                <a:cs typeface="Calibri"/>
              </a:rPr>
              <a:t> : </a:t>
            </a:r>
            <a:r>
              <a:rPr lang="en-US" sz="1800" dirty="0">
                <a:ea typeface="+mn-lt"/>
                <a:cs typeface="+mn-lt"/>
              </a:rPr>
              <a:t>Create a simple stock Leaflet marker on the map, with optional popup text or Vincent visualization. It helped to mark different launch sites on the map</a:t>
            </a:r>
          </a:p>
          <a:p>
            <a:pPr lvl="1">
              <a:lnSpc>
                <a:spcPct val="100000"/>
              </a:lnSpc>
              <a:spcBef>
                <a:spcPts val="1400"/>
              </a:spcBef>
            </a:pPr>
            <a:r>
              <a:rPr lang="en-US" sz="1800" dirty="0">
                <a:solidFill>
                  <a:srgbClr val="000000"/>
                </a:solidFill>
                <a:latin typeface="Calibri"/>
                <a:cs typeface="Calibri"/>
                <a:hlinkClick r:id="rId4"/>
              </a:rPr>
              <a:t>Folium.circle</a:t>
            </a:r>
            <a:r>
              <a:rPr lang="en-US" sz="1800" dirty="0">
                <a:solidFill>
                  <a:srgbClr val="000000"/>
                </a:solidFill>
                <a:latin typeface="Calibri"/>
                <a:cs typeface="Calibri"/>
              </a:rPr>
              <a:t> : </a:t>
            </a:r>
            <a:r>
              <a:rPr lang="en-US" sz="1800" dirty="0">
                <a:ea typeface="+mn-lt"/>
                <a:cs typeface="+mn-lt"/>
              </a:rPr>
              <a:t>Class for drawing circle overlays on a map. It helped to ma the areas of different launch sites.</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hlinkClick r:id="rId5"/>
              </a:rPr>
              <a:t>Folium.polyline</a:t>
            </a:r>
            <a:r>
              <a:rPr lang="en-US" sz="1800" dirty="0">
                <a:solidFill>
                  <a:srgbClr val="000000"/>
                </a:solidFill>
                <a:latin typeface="Calibri"/>
                <a:cs typeface="Calibri"/>
              </a:rPr>
              <a:t> : </a:t>
            </a:r>
            <a:r>
              <a:rPr lang="en-US" sz="1800" dirty="0">
                <a:ea typeface="+mn-lt"/>
                <a:cs typeface="+mn-lt"/>
              </a:rPr>
              <a:t>Draw polygon overlays on a map. It helped to measure distance from launch site to nearest city, railway line, coastlines.</a:t>
            </a:r>
            <a:endParaRPr lang="en-US" sz="1800" dirty="0">
              <a:solidFill>
                <a:srgbClr val="000000"/>
              </a:solidFill>
              <a:latin typeface="Calibri"/>
              <a:cs typeface="Calibri"/>
            </a:endParaRPr>
          </a:p>
          <a:p>
            <a:pPr marL="457200" lvl="1" indent="0">
              <a:lnSpc>
                <a:spcPct val="100000"/>
              </a:lnSpc>
              <a:spcBef>
                <a:spcPts val="1400"/>
              </a:spcBef>
              <a:buNone/>
            </a:pPr>
            <a:endParaRPr lang="en-US" sz="1800" dirty="0">
              <a:cs typeface="Calibri"/>
            </a:endParaRPr>
          </a:p>
          <a:p>
            <a:r>
              <a:rPr lang="en-US" sz="2200" dirty="0">
                <a:cs typeface="Calibri"/>
              </a:rPr>
              <a:t>Code Link : </a:t>
            </a:r>
            <a:r>
              <a:rPr lang="en-US" sz="2200" dirty="0">
                <a:cs typeface="Calibri"/>
                <a:hlinkClick r:id="rId6"/>
              </a:rPr>
              <a:t>Site Locations</a:t>
            </a:r>
            <a:endParaRPr lang="en-US" sz="2200"/>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2" name="Picture 5" descr="Chart, pie chart&#10;&#10;Description automatically generated">
            <a:extLst>
              <a:ext uri="{FF2B5EF4-FFF2-40B4-BE49-F238E27FC236}">
                <a16:creationId xmlns:a16="http://schemas.microsoft.com/office/drawing/2014/main" id="{7B575F71-BD0D-160D-0718-111CBD9E4232}"/>
              </a:ext>
            </a:extLst>
          </p:cNvPr>
          <p:cNvPicPr>
            <a:picLocks noGrp="1" noChangeAspect="1"/>
          </p:cNvPicPr>
          <p:nvPr>
            <p:ph idx="4294967295"/>
          </p:nvPr>
        </p:nvPicPr>
        <p:blipFill>
          <a:blip r:embed="rId3"/>
          <a:stretch>
            <a:fillRect/>
          </a:stretch>
        </p:blipFill>
        <p:spPr>
          <a:xfrm>
            <a:off x="765796" y="1595588"/>
            <a:ext cx="3859299" cy="1590885"/>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6">
            <a:extLst>
              <a:ext uri="{FF2B5EF4-FFF2-40B4-BE49-F238E27FC236}">
                <a16:creationId xmlns:a16="http://schemas.microsoft.com/office/drawing/2014/main" id="{32650735-95DF-813C-07D9-49DA9497F10E}"/>
              </a:ext>
            </a:extLst>
          </p:cNvPr>
          <p:cNvPicPr>
            <a:picLocks noChangeAspect="1"/>
          </p:cNvPicPr>
          <p:nvPr/>
        </p:nvPicPr>
        <p:blipFill>
          <a:blip r:embed="rId4"/>
          <a:stretch>
            <a:fillRect/>
          </a:stretch>
        </p:blipFill>
        <p:spPr>
          <a:xfrm>
            <a:off x="799382" y="3920705"/>
            <a:ext cx="9558065" cy="914400"/>
          </a:xfrm>
          <a:prstGeom prst="rect">
            <a:avLst/>
          </a:prstGeom>
        </p:spPr>
      </p:pic>
      <p:pic>
        <p:nvPicPr>
          <p:cNvPr id="7" name="Picture 7" descr="Chart, pie chart&#10;&#10;Description automatically generated">
            <a:extLst>
              <a:ext uri="{FF2B5EF4-FFF2-40B4-BE49-F238E27FC236}">
                <a16:creationId xmlns:a16="http://schemas.microsoft.com/office/drawing/2014/main" id="{CB074B35-A53B-442E-07BF-C043DEDAA035}"/>
              </a:ext>
            </a:extLst>
          </p:cNvPr>
          <p:cNvPicPr>
            <a:picLocks noChangeAspect="1"/>
          </p:cNvPicPr>
          <p:nvPr/>
        </p:nvPicPr>
        <p:blipFill>
          <a:blip r:embed="rId5"/>
          <a:stretch>
            <a:fillRect/>
          </a:stretch>
        </p:blipFill>
        <p:spPr>
          <a:xfrm>
            <a:off x="6205268" y="1591573"/>
            <a:ext cx="5043577" cy="1676400"/>
          </a:xfrm>
          <a:prstGeom prst="rect">
            <a:avLst/>
          </a:prstGeom>
        </p:spPr>
      </p:pic>
      <p:sp>
        <p:nvSpPr>
          <p:cNvPr id="8" name="TextBox 7">
            <a:extLst>
              <a:ext uri="{FF2B5EF4-FFF2-40B4-BE49-F238E27FC236}">
                <a16:creationId xmlns:a16="http://schemas.microsoft.com/office/drawing/2014/main" id="{B2D00CD7-B415-02FE-3CEB-5154B04B861B}"/>
              </a:ext>
            </a:extLst>
          </p:cNvPr>
          <p:cNvSpPr txBox="1"/>
          <p:nvPr/>
        </p:nvSpPr>
        <p:spPr>
          <a:xfrm>
            <a:off x="669985" y="3186023"/>
            <a:ext cx="3979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Display all launch sites in dropdown to analyze them individually or collectively</a:t>
            </a:r>
            <a:endParaRPr lang="en-US" dirty="0"/>
          </a:p>
        </p:txBody>
      </p:sp>
      <p:sp>
        <p:nvSpPr>
          <p:cNvPr id="9" name="TextBox 8">
            <a:extLst>
              <a:ext uri="{FF2B5EF4-FFF2-40B4-BE49-F238E27FC236}">
                <a16:creationId xmlns:a16="http://schemas.microsoft.com/office/drawing/2014/main" id="{842924AF-14EE-B535-963D-7DC7388CAD36}"/>
              </a:ext>
            </a:extLst>
          </p:cNvPr>
          <p:cNvSpPr txBox="1"/>
          <p:nvPr/>
        </p:nvSpPr>
        <p:spPr>
          <a:xfrm>
            <a:off x="6089350" y="3372030"/>
            <a:ext cx="52017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Successful launches from all launch sites on pie chart</a:t>
            </a:r>
            <a:endParaRPr lang="en-US" dirty="0"/>
          </a:p>
        </p:txBody>
      </p:sp>
      <p:sp>
        <p:nvSpPr>
          <p:cNvPr id="10" name="TextBox 9">
            <a:extLst>
              <a:ext uri="{FF2B5EF4-FFF2-40B4-BE49-F238E27FC236}">
                <a16:creationId xmlns:a16="http://schemas.microsoft.com/office/drawing/2014/main" id="{95833AB2-D7F3-CC96-D5C1-A90A09055BAF}"/>
              </a:ext>
            </a:extLst>
          </p:cNvPr>
          <p:cNvSpPr txBox="1"/>
          <p:nvPr/>
        </p:nvSpPr>
        <p:spPr>
          <a:xfrm>
            <a:off x="1732112" y="4736980"/>
            <a:ext cx="7832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Scatter plot shows correlation between payload mass and success for all sites</a:t>
            </a:r>
          </a:p>
        </p:txBody>
      </p:sp>
      <p:sp>
        <p:nvSpPr>
          <p:cNvPr id="5" name="TextBox 4">
            <a:extLst>
              <a:ext uri="{FF2B5EF4-FFF2-40B4-BE49-F238E27FC236}">
                <a16:creationId xmlns:a16="http://schemas.microsoft.com/office/drawing/2014/main" id="{80FDC144-3279-8042-13B8-AF964BEDD096}"/>
              </a:ext>
            </a:extLst>
          </p:cNvPr>
          <p:cNvSpPr txBox="1"/>
          <p:nvPr/>
        </p:nvSpPr>
        <p:spPr>
          <a:xfrm>
            <a:off x="767931" y="5411817"/>
            <a:ext cx="3303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Code Link : </a:t>
            </a:r>
            <a:r>
              <a:rPr lang="en-GB" dirty="0">
                <a:hlinkClick r:id="rId6"/>
              </a:rPr>
              <a:t>SpaceX Dashboard</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5549"/>
            <a:ext cx="1059385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first loaded the data from CSV file for both training &amp; testing purpose</a:t>
            </a:r>
          </a:p>
          <a:p>
            <a:pPr>
              <a:lnSpc>
                <a:spcPct val="100000"/>
              </a:lnSpc>
              <a:spcBef>
                <a:spcPts val="1400"/>
              </a:spcBef>
            </a:pPr>
            <a:r>
              <a:rPr lang="en-US" sz="2200" dirty="0">
                <a:solidFill>
                  <a:schemeClr val="accent3">
                    <a:lumMod val="25000"/>
                  </a:schemeClr>
                </a:solidFill>
                <a:latin typeface="Abadi"/>
              </a:rPr>
              <a:t>We transformed the data &amp; </a:t>
            </a:r>
            <a:r>
              <a:rPr lang="en-US" sz="2200" noProof="1">
                <a:solidFill>
                  <a:schemeClr val="accent3">
                    <a:lumMod val="25000"/>
                  </a:schemeClr>
                </a:solidFill>
                <a:latin typeface="Abadi"/>
              </a:rPr>
              <a:t>splitted</a:t>
            </a:r>
            <a:r>
              <a:rPr lang="en-US" sz="2200" dirty="0">
                <a:solidFill>
                  <a:schemeClr val="accent3">
                    <a:lumMod val="25000"/>
                  </a:schemeClr>
                </a:solidFill>
                <a:latin typeface="Abadi"/>
              </a:rPr>
              <a:t> using </a:t>
            </a:r>
            <a:r>
              <a:rPr lang="en-US" sz="2200" noProof="1">
                <a:solidFill>
                  <a:schemeClr val="accent3">
                    <a:lumMod val="25000"/>
                  </a:schemeClr>
                </a:solidFill>
                <a:latin typeface="Abadi"/>
              </a:rPr>
              <a:t>StandardScaler</a:t>
            </a:r>
            <a:r>
              <a:rPr lang="en-US" sz="2200" dirty="0">
                <a:solidFill>
                  <a:schemeClr val="accent3">
                    <a:lumMod val="25000"/>
                  </a:schemeClr>
                </a:solidFill>
                <a:latin typeface="Abadi"/>
              </a:rPr>
              <a:t>() of </a:t>
            </a:r>
            <a:r>
              <a:rPr lang="en-US" sz="2200" noProof="1">
                <a:solidFill>
                  <a:schemeClr val="accent3">
                    <a:lumMod val="25000"/>
                  </a:schemeClr>
                </a:solidFill>
                <a:latin typeface="Abadi"/>
              </a:rPr>
              <a:t>sklearn's</a:t>
            </a:r>
            <a:r>
              <a:rPr lang="en-US" sz="2200" dirty="0">
                <a:solidFill>
                  <a:schemeClr val="accent3">
                    <a:lumMod val="25000"/>
                  </a:schemeClr>
                </a:solidFill>
                <a:latin typeface="Abadi"/>
              </a:rPr>
              <a:t> preprocessing library</a:t>
            </a:r>
          </a:p>
          <a:p>
            <a:pPr>
              <a:lnSpc>
                <a:spcPct val="100000"/>
              </a:lnSpc>
              <a:spcBef>
                <a:spcPts val="1400"/>
              </a:spcBef>
            </a:pPr>
            <a:r>
              <a:rPr lang="en-US" sz="2200" dirty="0">
                <a:solidFill>
                  <a:schemeClr val="accent3">
                    <a:lumMod val="25000"/>
                  </a:schemeClr>
                </a:solidFill>
                <a:latin typeface="Abadi"/>
              </a:rPr>
              <a:t>We have fitted the training data to 4 different machine learning algorithms which were Logistic Regression, SVM, Decision Tree &amp; K-nearest neighbor</a:t>
            </a:r>
          </a:p>
          <a:p>
            <a:pPr>
              <a:lnSpc>
                <a:spcPct val="100000"/>
              </a:lnSpc>
              <a:spcBef>
                <a:spcPts val="1400"/>
              </a:spcBef>
            </a:pPr>
            <a:r>
              <a:rPr lang="en-US" sz="2200" dirty="0">
                <a:solidFill>
                  <a:schemeClr val="accent3">
                    <a:lumMod val="25000"/>
                  </a:schemeClr>
                </a:solidFill>
                <a:latin typeface="Abadi"/>
              </a:rPr>
              <a:t>We have found best hyperparameter for each algorithm using </a:t>
            </a:r>
            <a:r>
              <a:rPr lang="en-US" sz="2200" noProof="1">
                <a:solidFill>
                  <a:schemeClr val="accent3">
                    <a:lumMod val="25000"/>
                  </a:schemeClr>
                </a:solidFill>
                <a:latin typeface="Abadi"/>
              </a:rPr>
              <a:t>GridsearchCV </a:t>
            </a:r>
            <a:r>
              <a:rPr lang="en-US" sz="2200" dirty="0">
                <a:solidFill>
                  <a:schemeClr val="accent3">
                    <a:lumMod val="25000"/>
                  </a:schemeClr>
                </a:solidFill>
                <a:latin typeface="Abadi"/>
              </a:rPr>
              <a:t>which is cross validation method</a:t>
            </a:r>
          </a:p>
          <a:p>
            <a:pPr>
              <a:lnSpc>
                <a:spcPct val="100000"/>
              </a:lnSpc>
              <a:spcBef>
                <a:spcPts val="1400"/>
              </a:spcBef>
            </a:pPr>
            <a:r>
              <a:rPr lang="en-US" sz="2200" dirty="0">
                <a:solidFill>
                  <a:schemeClr val="accent3">
                    <a:lumMod val="25000"/>
                  </a:schemeClr>
                </a:solidFill>
                <a:latin typeface="Abadi"/>
              </a:rPr>
              <a:t>We have evaluated model by different test score methods for each model</a:t>
            </a:r>
          </a:p>
          <a:p>
            <a:pPr>
              <a:lnSpc>
                <a:spcPct val="100000"/>
              </a:lnSpc>
              <a:spcBef>
                <a:spcPts val="1400"/>
              </a:spcBef>
            </a:pPr>
            <a:r>
              <a:rPr lang="en-US" sz="2200" dirty="0">
                <a:solidFill>
                  <a:schemeClr val="accent3">
                    <a:lumMod val="25000"/>
                  </a:schemeClr>
                </a:solidFill>
                <a:latin typeface="Abadi"/>
              </a:rPr>
              <a:t>Code Link :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Predictive Analysis</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22" name="Content Placeholder 2">
            <a:extLst>
              <a:ext uri="{FF2B5EF4-FFF2-40B4-BE49-F238E27FC236}">
                <a16:creationId xmlns:a16="http://schemas.microsoft.com/office/drawing/2014/main" id="{3D6C04A7-4CB9-06B1-483C-BED982E6CBAF}"/>
              </a:ext>
            </a:extLst>
          </p:cNvPr>
          <p:cNvGraphicFramePr/>
          <p:nvPr>
            <p:extLst>
              <p:ext uri="{D42A27DB-BD31-4B8C-83A1-F6EECF244321}">
                <p14:modId xmlns:p14="http://schemas.microsoft.com/office/powerpoint/2010/main" val="9198008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4331" y="1410419"/>
            <a:ext cx="10689596" cy="4616720"/>
          </a:xfrm>
          <a:prstGeom prst="rect">
            <a:avLst/>
          </a:prstGeom>
        </p:spPr>
        <p:txBody>
          <a:bodyPr lIns="91440" tIns="45720" rIns="91440" bIns="45720" anchor="t">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73EB3BC-6549-DA33-55BB-6799BE4F6C00}"/>
              </a:ext>
            </a:extLst>
          </p:cNvPr>
          <p:cNvPicPr>
            <a:picLocks noChangeAspect="1"/>
          </p:cNvPicPr>
          <p:nvPr/>
        </p:nvPicPr>
        <p:blipFill>
          <a:blip r:embed="rId3"/>
          <a:stretch>
            <a:fillRect/>
          </a:stretch>
        </p:blipFill>
        <p:spPr>
          <a:xfrm>
            <a:off x="3516702" y="1491663"/>
            <a:ext cx="4166558" cy="2494446"/>
          </a:xfrm>
          <a:prstGeom prst="rect">
            <a:avLst/>
          </a:prstGeom>
        </p:spPr>
      </p:pic>
      <p:sp>
        <p:nvSpPr>
          <p:cNvPr id="6" name="TextBox 5">
            <a:extLst>
              <a:ext uri="{FF2B5EF4-FFF2-40B4-BE49-F238E27FC236}">
                <a16:creationId xmlns:a16="http://schemas.microsoft.com/office/drawing/2014/main" id="{420F63BB-1C61-A810-ACFD-9BDEEDDABAA6}"/>
              </a:ext>
            </a:extLst>
          </p:cNvPr>
          <p:cNvSpPr txBox="1"/>
          <p:nvPr/>
        </p:nvSpPr>
        <p:spPr>
          <a:xfrm>
            <a:off x="1245080" y="4149305"/>
            <a:ext cx="10363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This scatter plot shows success ratio with the increase of flight numbers at a specific launch site</a:t>
            </a:r>
            <a:endParaRPr lang="en-US" dirty="0">
              <a:cs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Payload vs. Launch Site</a:t>
            </a:r>
          </a:p>
        </p:txBody>
      </p:sp>
      <p:pic>
        <p:nvPicPr>
          <p:cNvPr id="2" name="Picture 5" descr="Chart, scatter chart&#10;&#10;Description automatically generated">
            <a:extLst>
              <a:ext uri="{FF2B5EF4-FFF2-40B4-BE49-F238E27FC236}">
                <a16:creationId xmlns:a16="http://schemas.microsoft.com/office/drawing/2014/main" id="{7461BBBA-C8AA-96A2-7154-2DB4A7E04EC1}"/>
              </a:ext>
            </a:extLst>
          </p:cNvPr>
          <p:cNvPicPr>
            <a:picLocks noChangeAspect="1"/>
          </p:cNvPicPr>
          <p:nvPr/>
        </p:nvPicPr>
        <p:blipFill>
          <a:blip r:embed="rId2"/>
          <a:stretch>
            <a:fillRect/>
          </a:stretch>
        </p:blipFill>
        <p:spPr>
          <a:xfrm>
            <a:off x="4038600" y="2158022"/>
            <a:ext cx="7188199" cy="1401699"/>
          </a:xfrm>
          <a:prstGeom prst="rect">
            <a:avLst/>
          </a:prstGeom>
        </p:spPr>
      </p:pic>
      <p:sp>
        <p:nvSpPr>
          <p:cNvPr id="6" name="TextBox 5">
            <a:extLst>
              <a:ext uri="{FF2B5EF4-FFF2-40B4-BE49-F238E27FC236}">
                <a16:creationId xmlns:a16="http://schemas.microsoft.com/office/drawing/2014/main" id="{89B01652-53E2-03D2-D106-C2C4BA15E1D5}"/>
              </a:ext>
            </a:extLst>
          </p:cNvPr>
          <p:cNvSpPr txBox="1"/>
          <p:nvPr/>
        </p:nvSpPr>
        <p:spPr>
          <a:xfrm>
            <a:off x="4038600" y="4884873"/>
            <a:ext cx="7188199" cy="129209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This scatter plot shows us with increase of payload weight the success rate increases for locations KSC LC 39A and VAFB SLC 4E.</a:t>
            </a:r>
          </a:p>
          <a:p>
            <a:pPr marL="285750" indent="-228600">
              <a:lnSpc>
                <a:spcPct val="90000"/>
              </a:lnSpc>
              <a:spcAft>
                <a:spcPts val="600"/>
              </a:spcAft>
              <a:buFont typeface="Arial" panose="020B0604020202020204" pitchFamily="34" charset="0"/>
              <a:buChar char="•"/>
            </a:pPr>
            <a:r>
              <a:rPr lang="en-US"/>
              <a:t>We can also see almost 100% success rate at site CCAF5 SLC 40 for payload more than 7000.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19</a:t>
            </a:fld>
            <a:endParaRPr lang="en-US" sz="1200">
              <a:solidFill>
                <a:prstClr val="black">
                  <a:tint val="75000"/>
                </a:prst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chemeClr val="tx1"/>
                </a:solidFill>
                <a:latin typeface="+mn-lt"/>
              </a:rPr>
              <a:t>Executive Summary</a:t>
            </a:r>
          </a:p>
          <a:p>
            <a:pPr>
              <a:spcBef>
                <a:spcPts val="1400"/>
              </a:spcBef>
              <a:buFont typeface="Arial" panose="020B0604020202020204" pitchFamily="34" charset="0"/>
              <a:buChar char="•"/>
            </a:pPr>
            <a:r>
              <a:rPr lang="en-US" sz="2400">
                <a:solidFill>
                  <a:schemeClr val="tx1"/>
                </a:solidFill>
                <a:latin typeface="+mn-lt"/>
              </a:rPr>
              <a:t>Introduction</a:t>
            </a:r>
          </a:p>
          <a:p>
            <a:pPr>
              <a:spcBef>
                <a:spcPts val="1400"/>
              </a:spcBef>
              <a:buFont typeface="Arial" panose="020B0604020202020204" pitchFamily="34" charset="0"/>
              <a:buChar char="•"/>
            </a:pPr>
            <a:r>
              <a:rPr lang="en-US" sz="2400">
                <a:solidFill>
                  <a:schemeClr val="tx1"/>
                </a:solidFill>
                <a:latin typeface="+mn-lt"/>
              </a:rPr>
              <a:t>Methodology</a:t>
            </a:r>
          </a:p>
          <a:p>
            <a:pPr>
              <a:spcBef>
                <a:spcPts val="1400"/>
              </a:spcBef>
              <a:buFont typeface="Arial" panose="020B0604020202020204" pitchFamily="34" charset="0"/>
              <a:buChar char="•"/>
            </a:pPr>
            <a:r>
              <a:rPr lang="en-US" sz="2400">
                <a:solidFill>
                  <a:schemeClr val="tx1"/>
                </a:solidFill>
                <a:latin typeface="+mn-lt"/>
              </a:rPr>
              <a:t>Results</a:t>
            </a:r>
          </a:p>
          <a:p>
            <a:pPr>
              <a:spcBef>
                <a:spcPts val="1400"/>
              </a:spcBef>
              <a:buFont typeface="Arial" panose="020B0604020202020204" pitchFamily="34" charset="0"/>
              <a:buChar char="•"/>
            </a:pPr>
            <a:r>
              <a:rPr lang="en-US" sz="2400">
                <a:solidFill>
                  <a:schemeClr val="tx1"/>
                </a:solidFill>
                <a:latin typeface="+mn-lt"/>
              </a:rPr>
              <a:t>Conclusion</a:t>
            </a:r>
          </a:p>
          <a:p>
            <a:pPr>
              <a:spcBef>
                <a:spcPts val="1400"/>
              </a:spcBef>
              <a:buFont typeface="Arial" panose="020B0604020202020204" pitchFamily="34" charset="0"/>
              <a:buChar char="•"/>
            </a:pPr>
            <a:r>
              <a:rPr lang="en-US" sz="2400">
                <a:solidFill>
                  <a:schemeClr val="tx1"/>
                </a:solidFill>
                <a:latin typeface="+mn-lt"/>
              </a:rPr>
              <a:t>Appendix</a:t>
            </a: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List">
            <a:extLst>
              <a:ext uri="{FF2B5EF4-FFF2-40B4-BE49-F238E27FC236}">
                <a16:creationId xmlns:a16="http://schemas.microsoft.com/office/drawing/2014/main" id="{044BB9D6-7FEA-BBCE-483A-0445CC29C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a:t>
            </a:fld>
            <a:endParaRPr lang="en-US" sz="1200">
              <a:solidFill>
                <a:srgbClr val="FFFFFF"/>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Success Rate vs. Orbit Type</a:t>
            </a:r>
          </a:p>
        </p:txBody>
      </p:sp>
      <p:pic>
        <p:nvPicPr>
          <p:cNvPr id="2" name="Picture 5" descr="Chart, bar chart&#10;&#10;Description automatically generated">
            <a:extLst>
              <a:ext uri="{FF2B5EF4-FFF2-40B4-BE49-F238E27FC236}">
                <a16:creationId xmlns:a16="http://schemas.microsoft.com/office/drawing/2014/main" id="{8AA4D545-8E2A-8AFF-F427-E7BF3DC1EFA4}"/>
              </a:ext>
            </a:extLst>
          </p:cNvPr>
          <p:cNvPicPr>
            <a:picLocks noChangeAspect="1"/>
          </p:cNvPicPr>
          <p:nvPr/>
        </p:nvPicPr>
        <p:blipFill>
          <a:blip r:embed="rId2"/>
          <a:stretch>
            <a:fillRect/>
          </a:stretch>
        </p:blipFill>
        <p:spPr>
          <a:xfrm>
            <a:off x="4777316" y="1173253"/>
            <a:ext cx="6780700" cy="450916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20</a:t>
            </a:fld>
            <a:endParaRPr lang="en-US" sz="1200">
              <a:solidFill>
                <a:schemeClr val="tx1">
                  <a:alpha val="80000"/>
                </a:schemeClr>
              </a:solidFill>
              <a:latin typeface="+mn-lt"/>
            </a:endParaRPr>
          </a:p>
        </p:txBody>
      </p:sp>
      <p:sp>
        <p:nvSpPr>
          <p:cNvPr id="6" name="TextBox 5">
            <a:extLst>
              <a:ext uri="{FF2B5EF4-FFF2-40B4-BE49-F238E27FC236}">
                <a16:creationId xmlns:a16="http://schemas.microsoft.com/office/drawing/2014/main" id="{8A0AE504-C970-E3B0-CFBC-F0B3E4445712}"/>
              </a:ext>
            </a:extLst>
          </p:cNvPr>
          <p:cNvSpPr txBox="1"/>
          <p:nvPr/>
        </p:nvSpPr>
        <p:spPr>
          <a:xfrm>
            <a:off x="4781909" y="5615797"/>
            <a:ext cx="6797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This bar chart shows orbit types ES-L1, GEO, HEO, SSO &amp; VLEO have higher success rate than other orbit types</a:t>
            </a:r>
            <a:endParaRPr lang="en-US" dirty="0">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526073" y="48943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kern="1200">
                <a:solidFill>
                  <a:schemeClr val="bg1"/>
                </a:solidFill>
                <a:latin typeface="+mj-lt"/>
                <a:ea typeface="+mj-ea"/>
                <a:cs typeface="+mj-cs"/>
              </a:rPr>
              <a:t>Flight Number vs. Orbit Type</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5" descr="Chart, scatter chart&#10;&#10;Description automatically generated">
            <a:extLst>
              <a:ext uri="{FF2B5EF4-FFF2-40B4-BE49-F238E27FC236}">
                <a16:creationId xmlns:a16="http://schemas.microsoft.com/office/drawing/2014/main" id="{FC092ED0-F32D-EFC0-D63A-4FA63C03C510}"/>
              </a:ext>
            </a:extLst>
          </p:cNvPr>
          <p:cNvPicPr>
            <a:picLocks noChangeAspect="1"/>
          </p:cNvPicPr>
          <p:nvPr/>
        </p:nvPicPr>
        <p:blipFill>
          <a:blip r:embed="rId2"/>
          <a:stretch>
            <a:fillRect/>
          </a:stretch>
        </p:blipFill>
        <p:spPr>
          <a:xfrm>
            <a:off x="147512" y="2773457"/>
            <a:ext cx="11496821" cy="224188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21</a:t>
            </a:fld>
            <a:endParaRPr lang="en-US" sz="1200">
              <a:solidFill>
                <a:srgbClr val="898989"/>
              </a:solidFill>
              <a:latin typeface="+mn-lt"/>
            </a:endParaRPr>
          </a:p>
        </p:txBody>
      </p:sp>
      <p:sp>
        <p:nvSpPr>
          <p:cNvPr id="3" name="TextBox 2">
            <a:extLst>
              <a:ext uri="{FF2B5EF4-FFF2-40B4-BE49-F238E27FC236}">
                <a16:creationId xmlns:a16="http://schemas.microsoft.com/office/drawing/2014/main" id="{9DCAB1E9-DA2C-68DA-E1E8-F7E063CDC6DE}"/>
              </a:ext>
            </a:extLst>
          </p:cNvPr>
          <p:cNvSpPr txBox="1"/>
          <p:nvPr/>
        </p:nvSpPr>
        <p:spPr>
          <a:xfrm>
            <a:off x="526211" y="5184475"/>
            <a:ext cx="10780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This bar chart shows that with increase of flight number success rate is also increased for some orbit types</a:t>
            </a:r>
            <a:endParaRPr lang="en-US" dirty="0">
              <a:cs typeface="Calibr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298DD923-6FAF-7A65-5800-3D6D756EDCD3}"/>
              </a:ext>
            </a:extLst>
          </p:cNvPr>
          <p:cNvPicPr>
            <a:picLocks noChangeAspect="1"/>
          </p:cNvPicPr>
          <p:nvPr/>
        </p:nvPicPr>
        <p:blipFill>
          <a:blip r:embed="rId3"/>
          <a:stretch>
            <a:fillRect/>
          </a:stretch>
        </p:blipFill>
        <p:spPr>
          <a:xfrm>
            <a:off x="770626" y="1646781"/>
            <a:ext cx="11254596" cy="2673039"/>
          </a:xfrm>
          <a:prstGeom prst="rect">
            <a:avLst/>
          </a:prstGeom>
        </p:spPr>
      </p:pic>
      <p:sp>
        <p:nvSpPr>
          <p:cNvPr id="6" name="TextBox 5">
            <a:extLst>
              <a:ext uri="{FF2B5EF4-FFF2-40B4-BE49-F238E27FC236}">
                <a16:creationId xmlns:a16="http://schemas.microsoft.com/office/drawing/2014/main" id="{66199059-4FF7-C074-8056-460B7FD4475D}"/>
              </a:ext>
            </a:extLst>
          </p:cNvPr>
          <p:cNvSpPr txBox="1"/>
          <p:nvPr/>
        </p:nvSpPr>
        <p:spPr>
          <a:xfrm>
            <a:off x="770626" y="4479985"/>
            <a:ext cx="105644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cs typeface="Calibri"/>
              </a:rPr>
              <a:t>This scatter plot suggests if the payload mass is between 100 to 4000 then SSO, HEO, ES-L1 are proven effective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Icon&#10;&#10;Description automatically generated">
            <a:extLst>
              <a:ext uri="{FF2B5EF4-FFF2-40B4-BE49-F238E27FC236}">
                <a16:creationId xmlns:a16="http://schemas.microsoft.com/office/drawing/2014/main" id="{E5AA54A1-B752-D005-2727-FC7CED8FD33D}"/>
              </a:ext>
            </a:extLst>
          </p:cNvPr>
          <p:cNvPicPr>
            <a:picLocks noChangeAspect="1"/>
          </p:cNvPicPr>
          <p:nvPr/>
        </p:nvPicPr>
        <p:blipFill>
          <a:blip r:embed="rId3"/>
          <a:stretch>
            <a:fillRect/>
          </a:stretch>
        </p:blipFill>
        <p:spPr>
          <a:xfrm>
            <a:off x="3646098" y="1335657"/>
            <a:ext cx="5589916" cy="3726611"/>
          </a:xfrm>
          <a:prstGeom prst="rect">
            <a:avLst/>
          </a:prstGeom>
        </p:spPr>
      </p:pic>
      <p:sp>
        <p:nvSpPr>
          <p:cNvPr id="6" name="TextBox 5">
            <a:extLst>
              <a:ext uri="{FF2B5EF4-FFF2-40B4-BE49-F238E27FC236}">
                <a16:creationId xmlns:a16="http://schemas.microsoft.com/office/drawing/2014/main" id="{2FC7D3C3-AA21-5DBF-CE98-634E7C43E3C2}"/>
              </a:ext>
            </a:extLst>
          </p:cNvPr>
          <p:cNvSpPr txBox="1"/>
          <p:nvPr/>
        </p:nvSpPr>
        <p:spPr>
          <a:xfrm>
            <a:off x="770627" y="5170098"/>
            <a:ext cx="105213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cs typeface="Calibri"/>
              </a:rPr>
              <a:t>This line chart shows the success rate of each launch has succeed over the years, specially after 2013</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A3F398C2-ECED-216E-DA8B-4FDA7A0FAEF5}"/>
              </a:ext>
            </a:extLst>
          </p:cNvPr>
          <p:cNvPicPr>
            <a:picLocks noChangeAspect="1"/>
          </p:cNvPicPr>
          <p:nvPr/>
        </p:nvPicPr>
        <p:blipFill>
          <a:blip r:embed="rId3"/>
          <a:stretch>
            <a:fillRect/>
          </a:stretch>
        </p:blipFill>
        <p:spPr>
          <a:xfrm>
            <a:off x="770626" y="1427015"/>
            <a:ext cx="6337539" cy="3026309"/>
          </a:xfrm>
          <a:prstGeom prst="rect">
            <a:avLst/>
          </a:prstGeom>
        </p:spPr>
      </p:pic>
      <p:sp>
        <p:nvSpPr>
          <p:cNvPr id="6" name="TextBox 5">
            <a:extLst>
              <a:ext uri="{FF2B5EF4-FFF2-40B4-BE49-F238E27FC236}">
                <a16:creationId xmlns:a16="http://schemas.microsoft.com/office/drawing/2014/main" id="{3972DDF4-41BC-6D41-9532-827C0EC7AF5E}"/>
              </a:ext>
            </a:extLst>
          </p:cNvPr>
          <p:cNvSpPr txBox="1"/>
          <p:nvPr/>
        </p:nvSpPr>
        <p:spPr>
          <a:xfrm>
            <a:off x="727494" y="4681268"/>
            <a:ext cx="10564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t>Distinct in query gives unique result to be applied on query</a:t>
            </a:r>
            <a:endParaRPr lang="en-US" dirty="0">
              <a:cs typeface="Calibri"/>
            </a:endParaRPr>
          </a:p>
          <a:p>
            <a:pPr marL="285750" indent="-285750">
              <a:buFont typeface="Arial" panose="020B0604020202020204" pitchFamily="34" charset="0"/>
              <a:buChar char="•"/>
            </a:pPr>
            <a:r>
              <a:rPr lang="en-GB" dirty="0">
                <a:cs typeface="Calibri"/>
              </a:rPr>
              <a:t>We gathered unique Launch site names using Distinct keyword on column </a:t>
            </a:r>
            <a:r>
              <a:rPr lang="en-GB" dirty="0" err="1">
                <a:cs typeface="Calibri"/>
              </a:rPr>
              <a:t>Launch_Site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074E2CF0-EFEA-2B98-420D-FEAB0CFCE3F7}"/>
              </a:ext>
            </a:extLst>
          </p:cNvPr>
          <p:cNvPicPr>
            <a:picLocks noChangeAspect="1"/>
          </p:cNvPicPr>
          <p:nvPr/>
        </p:nvPicPr>
        <p:blipFill>
          <a:blip r:embed="rId3"/>
          <a:stretch>
            <a:fillRect/>
          </a:stretch>
        </p:blipFill>
        <p:spPr>
          <a:xfrm>
            <a:off x="770626" y="1449803"/>
            <a:ext cx="8264105" cy="3512695"/>
          </a:xfrm>
          <a:prstGeom prst="rect">
            <a:avLst/>
          </a:prstGeom>
        </p:spPr>
      </p:pic>
      <p:sp>
        <p:nvSpPr>
          <p:cNvPr id="6" name="TextBox 5">
            <a:extLst>
              <a:ext uri="{FF2B5EF4-FFF2-40B4-BE49-F238E27FC236}">
                <a16:creationId xmlns:a16="http://schemas.microsoft.com/office/drawing/2014/main" id="{FA0ECFF8-328A-5D76-3AD8-E9F0B121E733}"/>
              </a:ext>
            </a:extLst>
          </p:cNvPr>
          <p:cNvSpPr txBox="1"/>
          <p:nvPr/>
        </p:nvSpPr>
        <p:spPr>
          <a:xfrm>
            <a:off x="770626" y="5170098"/>
            <a:ext cx="10449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cs typeface="Calibri"/>
              </a:rPr>
              <a:t>"Like" operator matches similar records with given letters</a:t>
            </a:r>
          </a:p>
          <a:p>
            <a:pPr marL="285750" indent="-285750">
              <a:buFont typeface="Arial"/>
              <a:buChar char="•"/>
            </a:pPr>
            <a:r>
              <a:rPr lang="en-GB" dirty="0">
                <a:cs typeface="Calibri"/>
              </a:rPr>
              <a:t>Using "like" operator we have filtered records whose Launch Site starts with letters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F0FF0BF8-8C96-1EAB-CBCC-F49917C1F5FA}"/>
              </a:ext>
            </a:extLst>
          </p:cNvPr>
          <p:cNvPicPr>
            <a:picLocks noChangeAspect="1"/>
          </p:cNvPicPr>
          <p:nvPr/>
        </p:nvPicPr>
        <p:blipFill>
          <a:blip r:embed="rId3"/>
          <a:stretch>
            <a:fillRect/>
          </a:stretch>
        </p:blipFill>
        <p:spPr>
          <a:xfrm>
            <a:off x="770626" y="1523054"/>
            <a:ext cx="8752935" cy="3265551"/>
          </a:xfrm>
          <a:prstGeom prst="rect">
            <a:avLst/>
          </a:prstGeom>
        </p:spPr>
      </p:pic>
      <p:sp>
        <p:nvSpPr>
          <p:cNvPr id="6" name="TextBox 5">
            <a:extLst>
              <a:ext uri="{FF2B5EF4-FFF2-40B4-BE49-F238E27FC236}">
                <a16:creationId xmlns:a16="http://schemas.microsoft.com/office/drawing/2014/main" id="{64C96A8A-9AA3-847F-1F36-50FD97BF4CF8}"/>
              </a:ext>
            </a:extLst>
          </p:cNvPr>
          <p:cNvSpPr txBox="1"/>
          <p:nvPr/>
        </p:nvSpPr>
        <p:spPr>
          <a:xfrm>
            <a:off x="770626" y="4911306"/>
            <a:ext cx="10478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We got total payload mass in KG by Sum keyword in </a:t>
            </a:r>
            <a:r>
              <a:rPr lang="en-GB" dirty="0" err="1"/>
              <a:t>sql</a:t>
            </a:r>
            <a:r>
              <a:rPr lang="en-GB" dirty="0"/>
              <a:t> query</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8B322FD8-BFA1-D44A-9191-40D02D2B506C}"/>
              </a:ext>
            </a:extLst>
          </p:cNvPr>
          <p:cNvPicPr>
            <a:picLocks noChangeAspect="1"/>
          </p:cNvPicPr>
          <p:nvPr/>
        </p:nvPicPr>
        <p:blipFill>
          <a:blip r:embed="rId3"/>
          <a:stretch>
            <a:fillRect/>
          </a:stretch>
        </p:blipFill>
        <p:spPr>
          <a:xfrm>
            <a:off x="770626" y="1457365"/>
            <a:ext cx="8824822" cy="2908099"/>
          </a:xfrm>
          <a:prstGeom prst="rect">
            <a:avLst/>
          </a:prstGeom>
        </p:spPr>
      </p:pic>
      <p:sp>
        <p:nvSpPr>
          <p:cNvPr id="6" name="TextBox 5">
            <a:extLst>
              <a:ext uri="{FF2B5EF4-FFF2-40B4-BE49-F238E27FC236}">
                <a16:creationId xmlns:a16="http://schemas.microsoft.com/office/drawing/2014/main" id="{99C8D281-2AD4-90B6-6696-0A6F2496425E}"/>
              </a:ext>
            </a:extLst>
          </p:cNvPr>
          <p:cNvSpPr txBox="1"/>
          <p:nvPr/>
        </p:nvSpPr>
        <p:spPr>
          <a:xfrm>
            <a:off x="770626" y="4479985"/>
            <a:ext cx="8968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cs typeface="Calibri"/>
              </a:rPr>
              <a:t>We used </a:t>
            </a:r>
            <a:r>
              <a:rPr lang="en-GB" dirty="0" err="1">
                <a:cs typeface="Calibri"/>
              </a:rPr>
              <a:t>avg</a:t>
            </a:r>
            <a:r>
              <a:rPr lang="en-GB" dirty="0">
                <a:cs typeface="Calibri"/>
              </a:rPr>
              <a:t> keyword to get average payload mass of Booster version F9 v.1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Text&#10;&#10;Description automatically generated">
            <a:extLst>
              <a:ext uri="{FF2B5EF4-FFF2-40B4-BE49-F238E27FC236}">
                <a16:creationId xmlns:a16="http://schemas.microsoft.com/office/drawing/2014/main" id="{0BD55D70-EA50-B971-AEC1-43665178720F}"/>
              </a:ext>
            </a:extLst>
          </p:cNvPr>
          <p:cNvPicPr>
            <a:picLocks noChangeAspect="1"/>
          </p:cNvPicPr>
          <p:nvPr/>
        </p:nvPicPr>
        <p:blipFill>
          <a:blip r:embed="rId3"/>
          <a:stretch>
            <a:fillRect/>
          </a:stretch>
        </p:blipFill>
        <p:spPr>
          <a:xfrm>
            <a:off x="770626" y="1518604"/>
            <a:ext cx="9457426" cy="3145057"/>
          </a:xfrm>
          <a:prstGeom prst="rect">
            <a:avLst/>
          </a:prstGeom>
        </p:spPr>
      </p:pic>
      <p:sp>
        <p:nvSpPr>
          <p:cNvPr id="6" name="TextBox 5">
            <a:extLst>
              <a:ext uri="{FF2B5EF4-FFF2-40B4-BE49-F238E27FC236}">
                <a16:creationId xmlns:a16="http://schemas.microsoft.com/office/drawing/2014/main" id="{2DBEA640-11D8-2E3A-A857-6D5167B0A631}"/>
              </a:ext>
            </a:extLst>
          </p:cNvPr>
          <p:cNvSpPr txBox="1"/>
          <p:nvPr/>
        </p:nvSpPr>
        <p:spPr>
          <a:xfrm>
            <a:off x="770626" y="4695645"/>
            <a:ext cx="9457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We used "min" keyword in </a:t>
            </a:r>
            <a:r>
              <a:rPr lang="en-GB" dirty="0" err="1"/>
              <a:t>sql</a:t>
            </a:r>
            <a:r>
              <a:rPr lang="en-GB" dirty="0"/>
              <a:t> query to get first successful ground landing date</a:t>
            </a:r>
            <a:endParaRPr lang="en-GB" dirty="0">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10;&#10;Description automatically generated">
            <a:extLst>
              <a:ext uri="{FF2B5EF4-FFF2-40B4-BE49-F238E27FC236}">
                <a16:creationId xmlns:a16="http://schemas.microsoft.com/office/drawing/2014/main" id="{E693B989-5039-EE5F-B464-CC0004AB5EAA}"/>
              </a:ext>
            </a:extLst>
          </p:cNvPr>
          <p:cNvPicPr>
            <a:picLocks noChangeAspect="1"/>
          </p:cNvPicPr>
          <p:nvPr/>
        </p:nvPicPr>
        <p:blipFill>
          <a:blip r:embed="rId3"/>
          <a:stretch>
            <a:fillRect/>
          </a:stretch>
        </p:blipFill>
        <p:spPr>
          <a:xfrm>
            <a:off x="770626" y="1489649"/>
            <a:ext cx="7947803" cy="3404250"/>
          </a:xfrm>
          <a:prstGeom prst="rect">
            <a:avLst/>
          </a:prstGeom>
        </p:spPr>
      </p:pic>
      <p:sp>
        <p:nvSpPr>
          <p:cNvPr id="3" name="TextBox 2">
            <a:extLst>
              <a:ext uri="{FF2B5EF4-FFF2-40B4-BE49-F238E27FC236}">
                <a16:creationId xmlns:a16="http://schemas.microsoft.com/office/drawing/2014/main" id="{8239256A-FD5D-E6A7-F134-68973F4DC8F1}"/>
              </a:ext>
            </a:extLst>
          </p:cNvPr>
          <p:cNvSpPr txBox="1"/>
          <p:nvPr/>
        </p:nvSpPr>
        <p:spPr>
          <a:xfrm>
            <a:off x="770626" y="5011947"/>
            <a:ext cx="80340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By above </a:t>
            </a:r>
            <a:r>
              <a:rPr lang="en-GB" dirty="0" err="1"/>
              <a:t>sql</a:t>
            </a:r>
            <a:r>
              <a:rPr lang="en-GB" dirty="0"/>
              <a:t> query we get unique booster versions. It is important to note that we've added multiple conditions in where clause to get the expected result</a:t>
            </a:r>
            <a:endParaRPr lang="en-US" dirty="0">
              <a:cs typeface="Calibri"/>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Executive Summary</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500"/>
              </a:spcBef>
              <a:buFont typeface="Arial" panose="020B0604020202020204" pitchFamily="34" charset="0"/>
              <a:buChar char="•"/>
            </a:pPr>
            <a:r>
              <a:rPr lang="en-US" sz="1200">
                <a:solidFill>
                  <a:schemeClr val="tx1"/>
                </a:solidFill>
                <a:latin typeface="+mn-lt"/>
              </a:rPr>
              <a:t>Summary of methodologies</a:t>
            </a:r>
          </a:p>
          <a:p>
            <a:pPr lvl="1">
              <a:buFont typeface="Arial" panose="020B0604020202020204" pitchFamily="34" charset="0"/>
              <a:buChar char="•"/>
            </a:pPr>
            <a:r>
              <a:rPr lang="en-US" sz="1200">
                <a:solidFill>
                  <a:schemeClr val="tx1"/>
                </a:solidFill>
                <a:latin typeface="+mn-lt"/>
              </a:rPr>
              <a:t>Data Collection through API</a:t>
            </a:r>
          </a:p>
          <a:p>
            <a:pPr lvl="1">
              <a:buFont typeface="Arial" panose="020B0604020202020204" pitchFamily="34" charset="0"/>
              <a:buChar char="•"/>
            </a:pPr>
            <a:r>
              <a:rPr lang="en-US" sz="1200">
                <a:solidFill>
                  <a:schemeClr val="tx1"/>
                </a:solidFill>
                <a:latin typeface="+mn-lt"/>
              </a:rPr>
              <a:t>Data Collection with Web Scraping</a:t>
            </a:r>
          </a:p>
          <a:p>
            <a:pPr lvl="1">
              <a:buFont typeface="Arial" panose="020B0604020202020204" pitchFamily="34" charset="0"/>
              <a:buChar char="•"/>
            </a:pPr>
            <a:r>
              <a:rPr lang="en-US" sz="1200">
                <a:solidFill>
                  <a:schemeClr val="tx1"/>
                </a:solidFill>
                <a:latin typeface="+mn-lt"/>
              </a:rPr>
              <a:t>Data Wrangling</a:t>
            </a:r>
          </a:p>
          <a:p>
            <a:pPr lvl="1">
              <a:buFont typeface="Arial" panose="020B0604020202020204" pitchFamily="34" charset="0"/>
              <a:buChar char="•"/>
            </a:pPr>
            <a:r>
              <a:rPr lang="en-US" sz="1200">
                <a:solidFill>
                  <a:schemeClr val="tx1"/>
                </a:solidFill>
                <a:latin typeface="+mn-lt"/>
              </a:rPr>
              <a:t>Exploratory Data Analysis with SQL</a:t>
            </a:r>
          </a:p>
          <a:p>
            <a:pPr lvl="1">
              <a:buFont typeface="Arial" panose="020B0604020202020204" pitchFamily="34" charset="0"/>
              <a:buChar char="•"/>
            </a:pPr>
            <a:r>
              <a:rPr lang="en-US" sz="1200">
                <a:solidFill>
                  <a:schemeClr val="tx1"/>
                </a:solidFill>
                <a:latin typeface="+mn-lt"/>
              </a:rPr>
              <a:t>Exploratory Data Analysis with Data Visualization</a:t>
            </a:r>
          </a:p>
          <a:p>
            <a:pPr lvl="1">
              <a:buFont typeface="Arial" panose="020B0604020202020204" pitchFamily="34" charset="0"/>
              <a:buChar char="•"/>
            </a:pPr>
            <a:r>
              <a:rPr lang="en-US" sz="1200">
                <a:solidFill>
                  <a:schemeClr val="tx1"/>
                </a:solidFill>
                <a:latin typeface="+mn-lt"/>
              </a:rPr>
              <a:t>Interactive Visual Analytics with Folium</a:t>
            </a:r>
          </a:p>
          <a:p>
            <a:pPr lvl="1">
              <a:buFont typeface="Arial" panose="020B0604020202020204" pitchFamily="34" charset="0"/>
              <a:buChar char="•"/>
            </a:pPr>
            <a:r>
              <a:rPr lang="en-US" sz="1200">
                <a:solidFill>
                  <a:schemeClr val="tx1"/>
                </a:solidFill>
                <a:latin typeface="+mn-lt"/>
              </a:rPr>
              <a:t>Prediction through different Machine Learning Techniques</a:t>
            </a:r>
          </a:p>
          <a:p>
            <a:pPr>
              <a:spcBef>
                <a:spcPts val="500"/>
              </a:spcBef>
              <a:buFont typeface="Arial" panose="020B0604020202020204" pitchFamily="34" charset="0"/>
              <a:buChar char="•"/>
            </a:pPr>
            <a:r>
              <a:rPr lang="en-US" sz="1200">
                <a:solidFill>
                  <a:schemeClr val="tx1"/>
                </a:solidFill>
                <a:latin typeface="+mn-lt"/>
              </a:rPr>
              <a:t>Summary of all results</a:t>
            </a:r>
          </a:p>
          <a:p>
            <a:pPr lvl="1">
              <a:buFont typeface="Arial" panose="020B0604020202020204" pitchFamily="34" charset="0"/>
              <a:buChar char="•"/>
            </a:pPr>
            <a:r>
              <a:rPr lang="en-US" sz="1200">
                <a:solidFill>
                  <a:schemeClr val="tx1"/>
                </a:solidFill>
                <a:latin typeface="+mn-lt"/>
              </a:rPr>
              <a:t>Exploratory Data Analysis Result</a:t>
            </a:r>
          </a:p>
          <a:p>
            <a:pPr lvl="1">
              <a:buFont typeface="Arial" panose="020B0604020202020204" pitchFamily="34" charset="0"/>
              <a:buChar char="•"/>
            </a:pPr>
            <a:r>
              <a:rPr lang="en-US" sz="1200">
                <a:solidFill>
                  <a:schemeClr val="tx1"/>
                </a:solidFill>
                <a:latin typeface="+mn-lt"/>
              </a:rPr>
              <a:t>Interactive analytics in Screenshots</a:t>
            </a:r>
          </a:p>
          <a:p>
            <a:pPr lvl="1">
              <a:buFont typeface="Arial" panose="020B0604020202020204" pitchFamily="34" charset="0"/>
              <a:buChar char="•"/>
            </a:pPr>
            <a:r>
              <a:rPr lang="en-US" sz="1200">
                <a:solidFill>
                  <a:schemeClr val="tx1"/>
                </a:solidFill>
                <a:latin typeface="+mn-lt"/>
              </a:rPr>
              <a:t>Predictive Analytics Result</a:t>
            </a:r>
          </a:p>
        </p:txBody>
      </p:sp>
      <p:pic>
        <p:nvPicPr>
          <p:cNvPr id="21" name="Picture 20" descr="Financial graphs on a dark display">
            <a:extLst>
              <a:ext uri="{FF2B5EF4-FFF2-40B4-BE49-F238E27FC236}">
                <a16:creationId xmlns:a16="http://schemas.microsoft.com/office/drawing/2014/main" id="{6376E575-C40C-4E2F-8662-C6956145DBE1}"/>
              </a:ext>
            </a:extLst>
          </p:cNvPr>
          <p:cNvPicPr>
            <a:picLocks noChangeAspect="1"/>
          </p:cNvPicPr>
          <p:nvPr/>
        </p:nvPicPr>
        <p:blipFill rotWithShape="1">
          <a:blip r:embed="rId2"/>
          <a:srcRect l="15950" r="21363"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1210C8F1-A46F-2B48-682C-FFBA9C7BDEDB}"/>
              </a:ext>
            </a:extLst>
          </p:cNvPr>
          <p:cNvPicPr>
            <a:picLocks noChangeAspect="1"/>
          </p:cNvPicPr>
          <p:nvPr/>
        </p:nvPicPr>
        <p:blipFill>
          <a:blip r:embed="rId3"/>
          <a:stretch>
            <a:fillRect/>
          </a:stretch>
        </p:blipFill>
        <p:spPr>
          <a:xfrm>
            <a:off x="770627" y="1544452"/>
            <a:ext cx="8796067" cy="2561398"/>
          </a:xfrm>
          <a:prstGeom prst="rect">
            <a:avLst/>
          </a:prstGeom>
        </p:spPr>
      </p:pic>
      <p:sp>
        <p:nvSpPr>
          <p:cNvPr id="6" name="TextBox 5">
            <a:extLst>
              <a:ext uri="{FF2B5EF4-FFF2-40B4-BE49-F238E27FC236}">
                <a16:creationId xmlns:a16="http://schemas.microsoft.com/office/drawing/2014/main" id="{7FA07843-1342-2C04-66CB-9A4AD2F8C3AB}"/>
              </a:ext>
            </a:extLst>
          </p:cNvPr>
          <p:cNvSpPr txBox="1"/>
          <p:nvPr/>
        </p:nvSpPr>
        <p:spPr>
          <a:xfrm>
            <a:off x="770626" y="4364966"/>
            <a:ext cx="8882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In this </a:t>
            </a:r>
            <a:r>
              <a:rPr lang="en-GB" dirty="0" err="1"/>
              <a:t>sql</a:t>
            </a:r>
            <a:r>
              <a:rPr lang="en-GB" dirty="0"/>
              <a:t> query we used count &amp; group by together to get total no. Of successful &amp; failure mission outcomes</a:t>
            </a:r>
            <a:endParaRPr lang="en-US" dirty="0">
              <a:cs typeface="Calibr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10;&#10;Description automatically generated">
            <a:extLst>
              <a:ext uri="{FF2B5EF4-FFF2-40B4-BE49-F238E27FC236}">
                <a16:creationId xmlns:a16="http://schemas.microsoft.com/office/drawing/2014/main" id="{B308682C-5C08-12DA-93BD-7EA18987F6F9}"/>
              </a:ext>
            </a:extLst>
          </p:cNvPr>
          <p:cNvPicPr>
            <a:picLocks noChangeAspect="1"/>
          </p:cNvPicPr>
          <p:nvPr/>
        </p:nvPicPr>
        <p:blipFill>
          <a:blip r:embed="rId3"/>
          <a:stretch>
            <a:fillRect/>
          </a:stretch>
        </p:blipFill>
        <p:spPr>
          <a:xfrm>
            <a:off x="770626" y="1530470"/>
            <a:ext cx="9888746" cy="2776267"/>
          </a:xfrm>
          <a:prstGeom prst="rect">
            <a:avLst/>
          </a:prstGeom>
        </p:spPr>
      </p:pic>
      <p:sp>
        <p:nvSpPr>
          <p:cNvPr id="6" name="TextBox 5">
            <a:extLst>
              <a:ext uri="{FF2B5EF4-FFF2-40B4-BE49-F238E27FC236}">
                <a16:creationId xmlns:a16="http://schemas.microsoft.com/office/drawing/2014/main" id="{2CA408E4-3B17-1A7B-C1FA-1452D3A8FF83}"/>
              </a:ext>
            </a:extLst>
          </p:cNvPr>
          <p:cNvSpPr txBox="1"/>
          <p:nvPr/>
        </p:nvSpPr>
        <p:spPr>
          <a:xfrm>
            <a:off x="770626" y="4638136"/>
            <a:ext cx="98887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cs typeface="Calibri"/>
              </a:rPr>
              <a:t>With max subquery &amp; distinct in the main query we found out maximum payload carried out by different booster versions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10;&#10;Description automatically generated">
            <a:extLst>
              <a:ext uri="{FF2B5EF4-FFF2-40B4-BE49-F238E27FC236}">
                <a16:creationId xmlns:a16="http://schemas.microsoft.com/office/drawing/2014/main" id="{7B6EBBE4-2564-6467-0CC2-5B6E9D94E012}"/>
              </a:ext>
            </a:extLst>
          </p:cNvPr>
          <p:cNvPicPr>
            <a:picLocks noChangeAspect="1"/>
          </p:cNvPicPr>
          <p:nvPr/>
        </p:nvPicPr>
        <p:blipFill>
          <a:blip r:embed="rId3"/>
          <a:stretch>
            <a:fillRect/>
          </a:stretch>
        </p:blipFill>
        <p:spPr>
          <a:xfrm>
            <a:off x="772304" y="1582429"/>
            <a:ext cx="9946256" cy="2032449"/>
          </a:xfrm>
          <a:prstGeom prst="rect">
            <a:avLst/>
          </a:prstGeom>
        </p:spPr>
      </p:pic>
      <p:sp>
        <p:nvSpPr>
          <p:cNvPr id="6" name="TextBox 5">
            <a:extLst>
              <a:ext uri="{FF2B5EF4-FFF2-40B4-BE49-F238E27FC236}">
                <a16:creationId xmlns:a16="http://schemas.microsoft.com/office/drawing/2014/main" id="{E8844CF8-93B7-0F92-9372-3D3E7B8900F6}"/>
              </a:ext>
            </a:extLst>
          </p:cNvPr>
          <p:cNvSpPr txBox="1"/>
          <p:nvPr/>
        </p:nvSpPr>
        <p:spPr>
          <a:xfrm>
            <a:off x="770626" y="3761117"/>
            <a:ext cx="6366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We've filtered records of 2015 with like operator </a:t>
            </a:r>
            <a:endParaRPr lang="en-US" dirty="0">
              <a:cs typeface="Calibri"/>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9B066A20-15AB-6E3F-1DB9-C702951C37AD}"/>
              </a:ext>
            </a:extLst>
          </p:cNvPr>
          <p:cNvPicPr>
            <a:picLocks noChangeAspect="1"/>
          </p:cNvPicPr>
          <p:nvPr/>
        </p:nvPicPr>
        <p:blipFill>
          <a:blip r:embed="rId3"/>
          <a:stretch>
            <a:fillRect/>
          </a:stretch>
        </p:blipFill>
        <p:spPr>
          <a:xfrm>
            <a:off x="770626" y="1527949"/>
            <a:ext cx="8681049" cy="3500177"/>
          </a:xfrm>
          <a:prstGeom prst="rect">
            <a:avLst/>
          </a:prstGeom>
        </p:spPr>
      </p:pic>
      <p:sp>
        <p:nvSpPr>
          <p:cNvPr id="6" name="TextBox 5">
            <a:extLst>
              <a:ext uri="{FF2B5EF4-FFF2-40B4-BE49-F238E27FC236}">
                <a16:creationId xmlns:a16="http://schemas.microsoft.com/office/drawing/2014/main" id="{0F75FFF4-81FA-02B4-A8F4-9F0991417380}"/>
              </a:ext>
            </a:extLst>
          </p:cNvPr>
          <p:cNvSpPr txBox="1"/>
          <p:nvPr/>
        </p:nvSpPr>
        <p:spPr>
          <a:xfrm>
            <a:off x="770626" y="5083834"/>
            <a:ext cx="78902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We have used rank over </a:t>
            </a:r>
            <a:r>
              <a:rPr lang="en-GB" dirty="0" err="1"/>
              <a:t>sql</a:t>
            </a:r>
            <a:r>
              <a:rPr lang="en-GB" dirty="0"/>
              <a:t> function to give rank of landing outcomes between 2010-06-04 and 2017-03-20</a:t>
            </a:r>
            <a:endParaRPr lang="en-US" dirty="0">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on Map</a:t>
            </a:r>
            <a:endParaRPr lang="en-US" dirty="0"/>
          </a:p>
        </p:txBody>
      </p:sp>
      <p:pic>
        <p:nvPicPr>
          <p:cNvPr id="7" name="Picture 7" descr="Map&#10;&#10;Description automatically generated">
            <a:extLst>
              <a:ext uri="{FF2B5EF4-FFF2-40B4-BE49-F238E27FC236}">
                <a16:creationId xmlns:a16="http://schemas.microsoft.com/office/drawing/2014/main" id="{A81F5484-F54A-62D3-9C2B-00CCFEAFF579}"/>
              </a:ext>
            </a:extLst>
          </p:cNvPr>
          <p:cNvPicPr>
            <a:picLocks noChangeAspect="1"/>
          </p:cNvPicPr>
          <p:nvPr/>
        </p:nvPicPr>
        <p:blipFill>
          <a:blip r:embed="rId3"/>
          <a:stretch>
            <a:fillRect/>
          </a:stretch>
        </p:blipFill>
        <p:spPr>
          <a:xfrm>
            <a:off x="8265004" y="3750617"/>
            <a:ext cx="2743200" cy="1383016"/>
          </a:xfrm>
          <a:prstGeom prst="rect">
            <a:avLst/>
          </a:prstGeom>
        </p:spPr>
      </p:pic>
      <p:sp>
        <p:nvSpPr>
          <p:cNvPr id="9" name="TextBox 8">
            <a:extLst>
              <a:ext uri="{FF2B5EF4-FFF2-40B4-BE49-F238E27FC236}">
                <a16:creationId xmlns:a16="http://schemas.microsoft.com/office/drawing/2014/main" id="{4A016561-E6C6-D2AD-AAF2-55005CB32A99}"/>
              </a:ext>
            </a:extLst>
          </p:cNvPr>
          <p:cNvSpPr txBox="1"/>
          <p:nvPr/>
        </p:nvSpPr>
        <p:spPr>
          <a:xfrm>
            <a:off x="4507841" y="29263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launch sites on 2 different coasts of USA</a:t>
            </a:r>
            <a:endParaRPr lang="en-US" dirty="0"/>
          </a:p>
        </p:txBody>
      </p:sp>
      <p:sp>
        <p:nvSpPr>
          <p:cNvPr id="10" name="TextBox 9">
            <a:extLst>
              <a:ext uri="{FF2B5EF4-FFF2-40B4-BE49-F238E27FC236}">
                <a16:creationId xmlns:a16="http://schemas.microsoft.com/office/drawing/2014/main" id="{23BE170C-F3A7-F84B-F6EB-6A1EEAC6FAB7}"/>
              </a:ext>
            </a:extLst>
          </p:cNvPr>
          <p:cNvSpPr txBox="1"/>
          <p:nvPr/>
        </p:nvSpPr>
        <p:spPr>
          <a:xfrm>
            <a:off x="8217199" y="512606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Above launch site we can see on east coast</a:t>
            </a:r>
          </a:p>
          <a:p>
            <a:endParaRPr lang="en-GB" dirty="0">
              <a:cs typeface="Calibri"/>
            </a:endParaRPr>
          </a:p>
        </p:txBody>
      </p:sp>
      <p:sp>
        <p:nvSpPr>
          <p:cNvPr id="11" name="TextBox 10">
            <a:extLst>
              <a:ext uri="{FF2B5EF4-FFF2-40B4-BE49-F238E27FC236}">
                <a16:creationId xmlns:a16="http://schemas.microsoft.com/office/drawing/2014/main" id="{12FE98F8-4FD7-31B9-FD05-EAA357C0AEE9}"/>
              </a:ext>
            </a:extLst>
          </p:cNvPr>
          <p:cNvSpPr txBox="1"/>
          <p:nvPr/>
        </p:nvSpPr>
        <p:spPr>
          <a:xfrm>
            <a:off x="1201048" y="512606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Above launch site we can see on west coast</a:t>
            </a:r>
            <a:endParaRPr lang="en-US" dirty="0"/>
          </a:p>
        </p:txBody>
      </p:sp>
      <p:pic>
        <p:nvPicPr>
          <p:cNvPr id="12" name="Picture 12" descr="Map&#10;&#10;Description automatically generated">
            <a:extLst>
              <a:ext uri="{FF2B5EF4-FFF2-40B4-BE49-F238E27FC236}">
                <a16:creationId xmlns:a16="http://schemas.microsoft.com/office/drawing/2014/main" id="{4990DB12-2677-A03D-94B8-F67720A928FF}"/>
              </a:ext>
            </a:extLst>
          </p:cNvPr>
          <p:cNvPicPr>
            <a:picLocks noChangeAspect="1"/>
          </p:cNvPicPr>
          <p:nvPr/>
        </p:nvPicPr>
        <p:blipFill>
          <a:blip r:embed="rId4"/>
          <a:stretch>
            <a:fillRect/>
          </a:stretch>
        </p:blipFill>
        <p:spPr>
          <a:xfrm>
            <a:off x="4551872" y="1582792"/>
            <a:ext cx="2743200" cy="1334530"/>
          </a:xfrm>
          <a:prstGeom prst="rect">
            <a:avLst/>
          </a:prstGeom>
        </p:spPr>
      </p:pic>
      <p:pic>
        <p:nvPicPr>
          <p:cNvPr id="13" name="Picture 13" descr="Map&#10;&#10;Description automatically generated">
            <a:extLst>
              <a:ext uri="{FF2B5EF4-FFF2-40B4-BE49-F238E27FC236}">
                <a16:creationId xmlns:a16="http://schemas.microsoft.com/office/drawing/2014/main" id="{EA449191-21A7-4D3E-C370-39FC5E8090CF}"/>
              </a:ext>
            </a:extLst>
          </p:cNvPr>
          <p:cNvPicPr>
            <a:picLocks noChangeAspect="1"/>
          </p:cNvPicPr>
          <p:nvPr/>
        </p:nvPicPr>
        <p:blipFill>
          <a:blip r:embed="rId5"/>
          <a:stretch>
            <a:fillRect/>
          </a:stretch>
        </p:blipFill>
        <p:spPr>
          <a:xfrm>
            <a:off x="1130060" y="3748355"/>
            <a:ext cx="2743200" cy="13166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with color labeled</a:t>
            </a:r>
            <a:endParaRPr lang="en-US" dirty="0"/>
          </a:p>
        </p:txBody>
      </p:sp>
      <p:pic>
        <p:nvPicPr>
          <p:cNvPr id="2" name="Picture 3" descr="Diagram, schematic&#10;&#10;Description automatically generated">
            <a:extLst>
              <a:ext uri="{FF2B5EF4-FFF2-40B4-BE49-F238E27FC236}">
                <a16:creationId xmlns:a16="http://schemas.microsoft.com/office/drawing/2014/main" id="{748CAB18-77CE-CECC-86D0-AD6B788526AE}"/>
              </a:ext>
            </a:extLst>
          </p:cNvPr>
          <p:cNvPicPr>
            <a:picLocks noChangeAspect="1"/>
          </p:cNvPicPr>
          <p:nvPr/>
        </p:nvPicPr>
        <p:blipFill>
          <a:blip r:embed="rId3"/>
          <a:stretch>
            <a:fillRect/>
          </a:stretch>
        </p:blipFill>
        <p:spPr>
          <a:xfrm>
            <a:off x="8591909" y="2407508"/>
            <a:ext cx="2743200" cy="2042984"/>
          </a:xfrm>
          <a:prstGeom prst="rect">
            <a:avLst/>
          </a:prstGeom>
        </p:spPr>
      </p:pic>
      <p:pic>
        <p:nvPicPr>
          <p:cNvPr id="4" name="Picture 5" descr="Diagram&#10;&#10;Description automatically generated">
            <a:extLst>
              <a:ext uri="{FF2B5EF4-FFF2-40B4-BE49-F238E27FC236}">
                <a16:creationId xmlns:a16="http://schemas.microsoft.com/office/drawing/2014/main" id="{3239651B-0737-9872-A9FC-E09FB528A24D}"/>
              </a:ext>
            </a:extLst>
          </p:cNvPr>
          <p:cNvPicPr>
            <a:picLocks noChangeAspect="1"/>
          </p:cNvPicPr>
          <p:nvPr/>
        </p:nvPicPr>
        <p:blipFill>
          <a:blip r:embed="rId4"/>
          <a:stretch>
            <a:fillRect/>
          </a:stretch>
        </p:blipFill>
        <p:spPr>
          <a:xfrm>
            <a:off x="4695646" y="4600710"/>
            <a:ext cx="2743200" cy="1423447"/>
          </a:xfrm>
          <a:prstGeom prst="rect">
            <a:avLst/>
          </a:prstGeom>
        </p:spPr>
      </p:pic>
      <p:pic>
        <p:nvPicPr>
          <p:cNvPr id="6" name="Picture 6">
            <a:extLst>
              <a:ext uri="{FF2B5EF4-FFF2-40B4-BE49-F238E27FC236}">
                <a16:creationId xmlns:a16="http://schemas.microsoft.com/office/drawing/2014/main" id="{F169D157-BA92-37CE-9315-A0371BD81211}"/>
              </a:ext>
            </a:extLst>
          </p:cNvPr>
          <p:cNvPicPr>
            <a:picLocks noChangeAspect="1"/>
          </p:cNvPicPr>
          <p:nvPr/>
        </p:nvPicPr>
        <p:blipFill>
          <a:blip r:embed="rId5"/>
          <a:stretch>
            <a:fillRect/>
          </a:stretch>
        </p:blipFill>
        <p:spPr>
          <a:xfrm>
            <a:off x="770626" y="2413513"/>
            <a:ext cx="2743200" cy="1312105"/>
          </a:xfrm>
          <a:prstGeom prst="rect">
            <a:avLst/>
          </a:prstGeom>
        </p:spPr>
      </p:pic>
      <p:sp>
        <p:nvSpPr>
          <p:cNvPr id="7" name="TextBox 6">
            <a:extLst>
              <a:ext uri="{FF2B5EF4-FFF2-40B4-BE49-F238E27FC236}">
                <a16:creationId xmlns:a16="http://schemas.microsoft.com/office/drawing/2014/main" id="{B3A2ED25-CAF0-D8AF-8FD7-16E31A9AF373}"/>
              </a:ext>
            </a:extLst>
          </p:cNvPr>
          <p:cNvSpPr txBox="1"/>
          <p:nvPr/>
        </p:nvSpPr>
        <p:spPr>
          <a:xfrm>
            <a:off x="770626" y="1331343"/>
            <a:ext cx="10607615" cy="646331"/>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launching outcomes in different coded system, </a:t>
            </a:r>
            <a:r>
              <a:rPr lang="en-GB" dirty="0">
                <a:solidFill>
                  <a:srgbClr val="00B050"/>
                </a:solidFill>
              </a:rPr>
              <a:t>green </a:t>
            </a:r>
            <a:r>
              <a:rPr lang="en-GB" dirty="0"/>
              <a:t>suggests the outcome is successful whereas </a:t>
            </a:r>
            <a:r>
              <a:rPr lang="en-GB" dirty="0">
                <a:solidFill>
                  <a:srgbClr val="FF0000"/>
                </a:solidFill>
              </a:rPr>
              <a:t>red</a:t>
            </a:r>
            <a:r>
              <a:rPr lang="en-GB" dirty="0"/>
              <a:t> suggest the outcome was a failure</a:t>
            </a:r>
            <a:endParaRPr lang="en-US" dirty="0"/>
          </a:p>
        </p:txBody>
      </p:sp>
      <p:sp>
        <p:nvSpPr>
          <p:cNvPr id="9" name="TextBox 8">
            <a:extLst>
              <a:ext uri="{FF2B5EF4-FFF2-40B4-BE49-F238E27FC236}">
                <a16:creationId xmlns:a16="http://schemas.microsoft.com/office/drawing/2014/main" id="{0AD40C6C-2204-8BEA-9506-364F00D9D6D5}"/>
              </a:ext>
            </a:extLst>
          </p:cNvPr>
          <p:cNvSpPr txBox="1"/>
          <p:nvPr/>
        </p:nvSpPr>
        <p:spPr>
          <a:xfrm>
            <a:off x="769728" y="3788973"/>
            <a:ext cx="2901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launch site </a:t>
            </a:r>
            <a:r>
              <a:rPr lang="en-GB" dirty="0">
                <a:ea typeface="+mn-lt"/>
                <a:cs typeface="+mn-lt"/>
              </a:rPr>
              <a:t>CCAFS LC-40 has more failed outcomes than successful ones</a:t>
            </a:r>
            <a:endParaRPr lang="en-US" dirty="0"/>
          </a:p>
        </p:txBody>
      </p:sp>
      <p:sp>
        <p:nvSpPr>
          <p:cNvPr id="10" name="TextBox 9">
            <a:extLst>
              <a:ext uri="{FF2B5EF4-FFF2-40B4-BE49-F238E27FC236}">
                <a16:creationId xmlns:a16="http://schemas.microsoft.com/office/drawing/2014/main" id="{1561600D-3C75-5ADA-6E66-23249234D360}"/>
              </a:ext>
            </a:extLst>
          </p:cNvPr>
          <p:cNvSpPr txBox="1"/>
          <p:nvPr/>
        </p:nvSpPr>
        <p:spPr>
          <a:xfrm>
            <a:off x="8532603" y="452132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the success ratio is 50% for Launch Site </a:t>
            </a:r>
            <a:r>
              <a:rPr lang="en-GB" dirty="0">
                <a:ea typeface="+mn-lt"/>
                <a:cs typeface="+mn-lt"/>
              </a:rPr>
              <a:t>VAFB SLC-4E</a:t>
            </a:r>
            <a:endParaRPr lang="en-US" dirty="0"/>
          </a:p>
        </p:txBody>
      </p:sp>
      <p:sp>
        <p:nvSpPr>
          <p:cNvPr id="11" name="TextBox 10">
            <a:extLst>
              <a:ext uri="{FF2B5EF4-FFF2-40B4-BE49-F238E27FC236}">
                <a16:creationId xmlns:a16="http://schemas.microsoft.com/office/drawing/2014/main" id="{81664BB1-03E9-86D3-7623-0AD9B4C8D992}"/>
              </a:ext>
            </a:extLst>
          </p:cNvPr>
          <p:cNvSpPr txBox="1"/>
          <p:nvPr/>
        </p:nvSpPr>
        <p:spPr>
          <a:xfrm>
            <a:off x="4649817" y="325521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highest success rate of launch than any other launch site at site </a:t>
            </a:r>
            <a:r>
              <a:rPr lang="en-GB" dirty="0">
                <a:ea typeface="+mn-lt"/>
                <a:cs typeface="+mn-lt"/>
              </a:rPr>
              <a:t>KSC LC-39A</a:t>
            </a:r>
            <a:endParaRPr lang="en-GB" dirty="0">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Coastline, Railway &amp; City distance to Launch Site</a:t>
            </a:r>
          </a:p>
        </p:txBody>
      </p:sp>
      <p:pic>
        <p:nvPicPr>
          <p:cNvPr id="2" name="Picture 3" descr="Diagram&#10;&#10;Description automatically generated">
            <a:extLst>
              <a:ext uri="{FF2B5EF4-FFF2-40B4-BE49-F238E27FC236}">
                <a16:creationId xmlns:a16="http://schemas.microsoft.com/office/drawing/2014/main" id="{C7F70B8B-1284-3174-8366-A65F16F18282}"/>
              </a:ext>
            </a:extLst>
          </p:cNvPr>
          <p:cNvPicPr>
            <a:picLocks noChangeAspect="1"/>
          </p:cNvPicPr>
          <p:nvPr/>
        </p:nvPicPr>
        <p:blipFill>
          <a:blip r:embed="rId3"/>
          <a:stretch>
            <a:fillRect/>
          </a:stretch>
        </p:blipFill>
        <p:spPr>
          <a:xfrm>
            <a:off x="6909759" y="1470055"/>
            <a:ext cx="4382219" cy="2681437"/>
          </a:xfrm>
          <a:prstGeom prst="rect">
            <a:avLst/>
          </a:prstGeom>
        </p:spPr>
      </p:pic>
      <p:pic>
        <p:nvPicPr>
          <p:cNvPr id="4" name="Picture 5" descr="Map&#10;&#10;Description automatically generated">
            <a:extLst>
              <a:ext uri="{FF2B5EF4-FFF2-40B4-BE49-F238E27FC236}">
                <a16:creationId xmlns:a16="http://schemas.microsoft.com/office/drawing/2014/main" id="{28453339-D343-4649-25FA-ABFBC69423F9}"/>
              </a:ext>
            </a:extLst>
          </p:cNvPr>
          <p:cNvPicPr>
            <a:picLocks noChangeAspect="1"/>
          </p:cNvPicPr>
          <p:nvPr/>
        </p:nvPicPr>
        <p:blipFill>
          <a:blip r:embed="rId4"/>
          <a:stretch>
            <a:fillRect/>
          </a:stretch>
        </p:blipFill>
        <p:spPr>
          <a:xfrm>
            <a:off x="770627" y="1470150"/>
            <a:ext cx="4871049" cy="2681247"/>
          </a:xfrm>
          <a:prstGeom prst="rect">
            <a:avLst/>
          </a:prstGeom>
        </p:spPr>
      </p:pic>
      <p:sp>
        <p:nvSpPr>
          <p:cNvPr id="6" name="TextBox 5">
            <a:extLst>
              <a:ext uri="{FF2B5EF4-FFF2-40B4-BE49-F238E27FC236}">
                <a16:creationId xmlns:a16="http://schemas.microsoft.com/office/drawing/2014/main" id="{0B3E9D08-2E24-C963-7B88-EE450ADC7858}"/>
              </a:ext>
            </a:extLst>
          </p:cNvPr>
          <p:cNvSpPr txBox="1"/>
          <p:nvPr/>
        </p:nvSpPr>
        <p:spPr>
          <a:xfrm>
            <a:off x="770626" y="4278702"/>
            <a:ext cx="46985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the nearest city is about 33 KM from the launch site</a:t>
            </a:r>
            <a:endParaRPr lang="en-US" dirty="0"/>
          </a:p>
        </p:txBody>
      </p:sp>
      <p:sp>
        <p:nvSpPr>
          <p:cNvPr id="7" name="TextBox 6">
            <a:extLst>
              <a:ext uri="{FF2B5EF4-FFF2-40B4-BE49-F238E27FC236}">
                <a16:creationId xmlns:a16="http://schemas.microsoft.com/office/drawing/2014/main" id="{7696C18B-805D-6E4C-C095-310ED16F1B17}"/>
              </a:ext>
            </a:extLst>
          </p:cNvPr>
          <p:cNvSpPr txBox="1"/>
          <p:nvPr/>
        </p:nvSpPr>
        <p:spPr>
          <a:xfrm>
            <a:off x="6908860" y="4277803"/>
            <a:ext cx="43822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the nearest coastline &amp; railway line from the launch site</a:t>
            </a:r>
            <a:endParaRPr lang="en-US" dirty="0"/>
          </a:p>
        </p:txBody>
      </p:sp>
      <p:sp>
        <p:nvSpPr>
          <p:cNvPr id="9" name="TextBox 8">
            <a:extLst>
              <a:ext uri="{FF2B5EF4-FFF2-40B4-BE49-F238E27FC236}">
                <a16:creationId xmlns:a16="http://schemas.microsoft.com/office/drawing/2014/main" id="{36888C2D-209A-7DC6-8FA9-A17D0F3A1331}"/>
              </a:ext>
            </a:extLst>
          </p:cNvPr>
          <p:cNvSpPr txBox="1"/>
          <p:nvPr/>
        </p:nvSpPr>
        <p:spPr>
          <a:xfrm>
            <a:off x="768829" y="5268942"/>
            <a:ext cx="105069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It is very important to know the nearest city, railway lines, coast lines to the launch site. Payload sometimes are heavy in weight &amp; only means of transportation could be via maritime or railway</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Launch Success Pie Chart</a:t>
            </a:r>
            <a:endParaRPr lang="en-US" dirty="0"/>
          </a:p>
        </p:txBody>
      </p:sp>
      <p:pic>
        <p:nvPicPr>
          <p:cNvPr id="2" name="Picture 3" descr="Chart, pie chart&#10;&#10;Description automatically generated">
            <a:extLst>
              <a:ext uri="{FF2B5EF4-FFF2-40B4-BE49-F238E27FC236}">
                <a16:creationId xmlns:a16="http://schemas.microsoft.com/office/drawing/2014/main" id="{C9108493-FF4F-0204-D811-89329C32CB2B}"/>
              </a:ext>
            </a:extLst>
          </p:cNvPr>
          <p:cNvPicPr>
            <a:picLocks noChangeAspect="1"/>
          </p:cNvPicPr>
          <p:nvPr/>
        </p:nvPicPr>
        <p:blipFill>
          <a:blip r:embed="rId3"/>
          <a:stretch>
            <a:fillRect/>
          </a:stretch>
        </p:blipFill>
        <p:spPr>
          <a:xfrm>
            <a:off x="1316966" y="1537941"/>
            <a:ext cx="9500557" cy="3451440"/>
          </a:xfrm>
          <a:prstGeom prst="rect">
            <a:avLst/>
          </a:prstGeom>
        </p:spPr>
      </p:pic>
      <p:sp>
        <p:nvSpPr>
          <p:cNvPr id="4" name="TextBox 3">
            <a:extLst>
              <a:ext uri="{FF2B5EF4-FFF2-40B4-BE49-F238E27FC236}">
                <a16:creationId xmlns:a16="http://schemas.microsoft.com/office/drawing/2014/main" id="{3C1770D4-9E87-4FC6-2F53-1879AAE3186F}"/>
              </a:ext>
            </a:extLst>
          </p:cNvPr>
          <p:cNvSpPr txBox="1"/>
          <p:nvPr/>
        </p:nvSpPr>
        <p:spPr>
          <a:xfrm>
            <a:off x="1316966" y="5083834"/>
            <a:ext cx="9500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In above pie chart we can see launch site KSC LC-39A has highest success rate</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21" name="Picture 20" descr="Rocket launch">
            <a:extLst>
              <a:ext uri="{FF2B5EF4-FFF2-40B4-BE49-F238E27FC236}">
                <a16:creationId xmlns:a16="http://schemas.microsoft.com/office/drawing/2014/main" id="{2A7DE585-DEF5-AFA5-686D-7FB6FC962EA4}"/>
              </a:ext>
            </a:extLst>
          </p:cNvPr>
          <p:cNvPicPr>
            <a:picLocks noChangeAspect="1"/>
          </p:cNvPicPr>
          <p:nvPr/>
        </p:nvPicPr>
        <p:blipFill rotWithShape="1">
          <a:blip r:embed="rId2"/>
          <a:srcRect l="41694" r="13041"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500"/>
              </a:spcBef>
              <a:buFont typeface="Arial" panose="020B0604020202020204" pitchFamily="34" charset="0"/>
              <a:buChar char="•"/>
            </a:pPr>
            <a:r>
              <a:rPr lang="en-US" sz="1500">
                <a:solidFill>
                  <a:schemeClr val="tx1"/>
                </a:solidFill>
                <a:latin typeface="+mn-lt"/>
              </a:rPr>
              <a:t>Project background and context</a:t>
            </a:r>
          </a:p>
          <a:p>
            <a:pPr lvl="1">
              <a:buFont typeface="Arial" panose="020B0604020202020204" pitchFamily="34" charset="0"/>
              <a:buChar char="•"/>
            </a:pPr>
            <a:r>
              <a:rPr lang="en-US" sz="1500">
                <a:solidFill>
                  <a:schemeClr val="tx1"/>
                </a:solidFill>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457200" lvl="1">
              <a:spcBef>
                <a:spcPts val="500"/>
              </a:spcBef>
              <a:buFont typeface="Arial" panose="020B0604020202020204" pitchFamily="34" charset="0"/>
              <a:buChar char="•"/>
            </a:pPr>
            <a:endParaRPr lang="en-US" sz="1500">
              <a:solidFill>
                <a:schemeClr val="tx1"/>
              </a:solidFill>
              <a:latin typeface="+mn-lt"/>
            </a:endParaRPr>
          </a:p>
          <a:p>
            <a:pPr marL="457200" lvl="1">
              <a:spcBef>
                <a:spcPts val="500"/>
              </a:spcBef>
              <a:buFont typeface="Arial" panose="020B0604020202020204" pitchFamily="34" charset="0"/>
              <a:buChar char="•"/>
            </a:pPr>
            <a:endParaRPr lang="en-US" sz="1500">
              <a:solidFill>
                <a:schemeClr val="tx1"/>
              </a:solidFill>
              <a:latin typeface="+mn-lt"/>
            </a:endParaRPr>
          </a:p>
          <a:p>
            <a:pPr>
              <a:spcBef>
                <a:spcPts val="500"/>
              </a:spcBef>
              <a:buFont typeface="Arial" panose="020B0604020202020204" pitchFamily="34" charset="0"/>
              <a:buChar char="•"/>
            </a:pPr>
            <a:r>
              <a:rPr lang="en-US" sz="1500">
                <a:solidFill>
                  <a:schemeClr val="tx1"/>
                </a:solidFill>
                <a:latin typeface="+mn-lt"/>
              </a:rPr>
              <a:t>Problems to find answers</a:t>
            </a:r>
          </a:p>
          <a:p>
            <a:pPr lvl="1">
              <a:buFont typeface="Arial" panose="020B0604020202020204" pitchFamily="34" charset="0"/>
              <a:buChar char="•"/>
            </a:pPr>
            <a:r>
              <a:rPr lang="en-US" sz="1500">
                <a:solidFill>
                  <a:schemeClr val="tx1"/>
                </a:solidFill>
                <a:latin typeface="+mn-lt"/>
              </a:rPr>
              <a:t>Will the rocket land successfully in the first stage?</a:t>
            </a:r>
          </a:p>
          <a:p>
            <a:pPr lvl="1">
              <a:buFont typeface="Arial" panose="020B0604020202020204" pitchFamily="34" charset="0"/>
              <a:buChar char="•"/>
            </a:pPr>
            <a:r>
              <a:rPr lang="en-US" sz="1500">
                <a:solidFill>
                  <a:schemeClr val="tx1"/>
                </a:solidFill>
                <a:latin typeface="+mn-lt"/>
              </a:rPr>
              <a:t>Can the rocket be reused after the first stage?</a:t>
            </a:r>
          </a:p>
          <a:p>
            <a:pPr lvl="1">
              <a:buFont typeface="Arial" panose="020B0604020202020204" pitchFamily="34" charset="0"/>
              <a:buChar char="•"/>
            </a:pPr>
            <a:r>
              <a:rPr lang="en-US" sz="1500">
                <a:solidFill>
                  <a:schemeClr val="tx1"/>
                </a:solidFill>
                <a:latin typeface="+mn-lt"/>
              </a:rPr>
              <a:t>Which conditions satisfy the successful launch?</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Best Launch Site</a:t>
            </a:r>
            <a:endParaRPr lang="en-US" dirty="0"/>
          </a:p>
        </p:txBody>
      </p:sp>
      <p:pic>
        <p:nvPicPr>
          <p:cNvPr id="2" name="Picture 3" descr="Chart, pie chart&#10;&#10;Description automatically generated">
            <a:extLst>
              <a:ext uri="{FF2B5EF4-FFF2-40B4-BE49-F238E27FC236}">
                <a16:creationId xmlns:a16="http://schemas.microsoft.com/office/drawing/2014/main" id="{E54B0A8E-3E38-79D1-2648-11F0AB9F03BC}"/>
              </a:ext>
            </a:extLst>
          </p:cNvPr>
          <p:cNvPicPr>
            <a:picLocks noChangeAspect="1"/>
          </p:cNvPicPr>
          <p:nvPr/>
        </p:nvPicPr>
        <p:blipFill>
          <a:blip r:embed="rId3"/>
          <a:stretch>
            <a:fillRect/>
          </a:stretch>
        </p:blipFill>
        <p:spPr>
          <a:xfrm>
            <a:off x="770627" y="1439200"/>
            <a:ext cx="10521350" cy="3203222"/>
          </a:xfrm>
          <a:prstGeom prst="rect">
            <a:avLst/>
          </a:prstGeom>
        </p:spPr>
      </p:pic>
      <p:sp>
        <p:nvSpPr>
          <p:cNvPr id="4" name="TextBox 3">
            <a:extLst>
              <a:ext uri="{FF2B5EF4-FFF2-40B4-BE49-F238E27FC236}">
                <a16:creationId xmlns:a16="http://schemas.microsoft.com/office/drawing/2014/main" id="{9C93E22B-B03D-6FC3-4389-49DF68BCBC5D}"/>
              </a:ext>
            </a:extLst>
          </p:cNvPr>
          <p:cNvSpPr txBox="1"/>
          <p:nvPr/>
        </p:nvSpPr>
        <p:spPr>
          <a:xfrm>
            <a:off x="770626" y="4781909"/>
            <a:ext cx="10521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As we can see KSC LC-39A has the highest success rate of 76.9% among all other launch sites</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Outcome Scatter Plot</a:t>
            </a:r>
          </a:p>
        </p:txBody>
      </p:sp>
      <p:pic>
        <p:nvPicPr>
          <p:cNvPr id="2" name="Picture 3" descr="Table&#10;&#10;Description automatically generated">
            <a:extLst>
              <a:ext uri="{FF2B5EF4-FFF2-40B4-BE49-F238E27FC236}">
                <a16:creationId xmlns:a16="http://schemas.microsoft.com/office/drawing/2014/main" id="{F5F07890-202B-E7DC-B2CD-5E8EDC19A636}"/>
              </a:ext>
            </a:extLst>
          </p:cNvPr>
          <p:cNvPicPr>
            <a:picLocks noChangeAspect="1"/>
          </p:cNvPicPr>
          <p:nvPr/>
        </p:nvPicPr>
        <p:blipFill>
          <a:blip r:embed="rId3"/>
          <a:stretch>
            <a:fillRect/>
          </a:stretch>
        </p:blipFill>
        <p:spPr>
          <a:xfrm>
            <a:off x="770626" y="1481228"/>
            <a:ext cx="10521350" cy="1882712"/>
          </a:xfrm>
          <a:prstGeom prst="rect">
            <a:avLst/>
          </a:prstGeom>
        </p:spPr>
      </p:pic>
      <p:sp>
        <p:nvSpPr>
          <p:cNvPr id="4" name="TextBox 3">
            <a:extLst>
              <a:ext uri="{FF2B5EF4-FFF2-40B4-BE49-F238E27FC236}">
                <a16:creationId xmlns:a16="http://schemas.microsoft.com/office/drawing/2014/main" id="{71AD7060-586C-90BC-1691-53E0002CAC6D}"/>
              </a:ext>
            </a:extLst>
          </p:cNvPr>
          <p:cNvSpPr txBox="1"/>
          <p:nvPr/>
        </p:nvSpPr>
        <p:spPr>
          <a:xfrm>
            <a:off x="770626" y="3430438"/>
            <a:ext cx="10521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can see in above scatter plot, the outcome was failure for </a:t>
            </a:r>
            <a:r>
              <a:rPr lang="en-GB" b="1" dirty="0"/>
              <a:t>booster version 1.1</a:t>
            </a:r>
            <a:r>
              <a:rPr lang="en-GB" dirty="0"/>
              <a:t> when payload is </a:t>
            </a:r>
            <a:r>
              <a:rPr lang="en-GB" b="1" dirty="0"/>
              <a:t>0-2500 KG</a:t>
            </a:r>
            <a:r>
              <a:rPr lang="en-GB" dirty="0"/>
              <a:t> in weight</a:t>
            </a:r>
            <a:endParaRPr lang="en-US" dirty="0"/>
          </a:p>
        </p:txBody>
      </p:sp>
      <p:pic>
        <p:nvPicPr>
          <p:cNvPr id="6" name="Picture 6">
            <a:extLst>
              <a:ext uri="{FF2B5EF4-FFF2-40B4-BE49-F238E27FC236}">
                <a16:creationId xmlns:a16="http://schemas.microsoft.com/office/drawing/2014/main" id="{98BB427F-FF4B-811A-EC23-9357513ECF8D}"/>
              </a:ext>
            </a:extLst>
          </p:cNvPr>
          <p:cNvPicPr>
            <a:picLocks noChangeAspect="1"/>
          </p:cNvPicPr>
          <p:nvPr/>
        </p:nvPicPr>
        <p:blipFill>
          <a:blip r:embed="rId4"/>
          <a:stretch>
            <a:fillRect/>
          </a:stretch>
        </p:blipFill>
        <p:spPr>
          <a:xfrm>
            <a:off x="813758" y="4072775"/>
            <a:ext cx="10478218" cy="1285998"/>
          </a:xfrm>
          <a:prstGeom prst="rect">
            <a:avLst/>
          </a:prstGeom>
        </p:spPr>
      </p:pic>
      <p:sp>
        <p:nvSpPr>
          <p:cNvPr id="7" name="TextBox 6">
            <a:extLst>
              <a:ext uri="{FF2B5EF4-FFF2-40B4-BE49-F238E27FC236}">
                <a16:creationId xmlns:a16="http://schemas.microsoft.com/office/drawing/2014/main" id="{C1394943-65FC-C84E-E98C-189C87EA48A8}"/>
              </a:ext>
            </a:extLst>
          </p:cNvPr>
          <p:cNvSpPr txBox="1"/>
          <p:nvPr/>
        </p:nvSpPr>
        <p:spPr>
          <a:xfrm>
            <a:off x="769728" y="5427992"/>
            <a:ext cx="10521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In above scatter plot we can see </a:t>
            </a:r>
            <a:r>
              <a:rPr lang="en-GB" b="1" dirty="0"/>
              <a:t>booster version</a:t>
            </a:r>
            <a:r>
              <a:rPr lang="en-GB" dirty="0"/>
              <a:t> </a:t>
            </a:r>
            <a:r>
              <a:rPr lang="en-GB" b="1" dirty="0"/>
              <a:t>FT</a:t>
            </a:r>
            <a:r>
              <a:rPr lang="en-GB" dirty="0"/>
              <a:t> has higher success rate when payload weight is between </a:t>
            </a:r>
            <a:r>
              <a:rPr lang="en-GB" b="1" dirty="0"/>
              <a:t>2000-5500 KG</a:t>
            </a:r>
            <a:endParaRPr lang="en-US" b="1"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DFE1C3A7-7ADB-9186-2B24-467A9C6BBC0A}"/>
              </a:ext>
            </a:extLst>
          </p:cNvPr>
          <p:cNvPicPr>
            <a:picLocks noChangeAspect="1"/>
          </p:cNvPicPr>
          <p:nvPr/>
        </p:nvPicPr>
        <p:blipFill>
          <a:blip r:embed="rId3"/>
          <a:stretch>
            <a:fillRect/>
          </a:stretch>
        </p:blipFill>
        <p:spPr>
          <a:xfrm>
            <a:off x="2323381" y="1721679"/>
            <a:ext cx="6941388" cy="3256493"/>
          </a:xfrm>
          <a:prstGeom prst="rect">
            <a:avLst/>
          </a:prstGeom>
        </p:spPr>
      </p:pic>
      <p:sp>
        <p:nvSpPr>
          <p:cNvPr id="3" name="TextBox 2">
            <a:extLst>
              <a:ext uri="{FF2B5EF4-FFF2-40B4-BE49-F238E27FC236}">
                <a16:creationId xmlns:a16="http://schemas.microsoft.com/office/drawing/2014/main" id="{CAB25B85-5C00-B668-E326-A93F7ABE2DB4}"/>
              </a:ext>
            </a:extLst>
          </p:cNvPr>
          <p:cNvSpPr txBox="1"/>
          <p:nvPr/>
        </p:nvSpPr>
        <p:spPr>
          <a:xfrm>
            <a:off x="770626" y="5098211"/>
            <a:ext cx="105213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We have trained &amp; tested Logistic Regression, SVM, Decision Tree &amp; K-Nearest Neighbor models.</a:t>
            </a:r>
          </a:p>
          <a:p>
            <a:r>
              <a:rPr lang="en-GB" dirty="0">
                <a:cs typeface="Calibri"/>
              </a:rPr>
              <a:t>Among them we have found highest accuracy with Decision Tree model with 94%</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68CE3D51-0C60-4BDC-5774-762055702A7D}"/>
              </a:ext>
            </a:extLst>
          </p:cNvPr>
          <p:cNvPicPr>
            <a:picLocks noChangeAspect="1"/>
          </p:cNvPicPr>
          <p:nvPr/>
        </p:nvPicPr>
        <p:blipFill>
          <a:blip r:embed="rId3"/>
          <a:stretch>
            <a:fillRect/>
          </a:stretch>
        </p:blipFill>
        <p:spPr>
          <a:xfrm>
            <a:off x="3372929" y="1320273"/>
            <a:ext cx="5101086" cy="3944284"/>
          </a:xfrm>
          <a:prstGeom prst="rect">
            <a:avLst/>
          </a:prstGeom>
        </p:spPr>
      </p:pic>
      <p:sp>
        <p:nvSpPr>
          <p:cNvPr id="3" name="TextBox 2">
            <a:extLst>
              <a:ext uri="{FF2B5EF4-FFF2-40B4-BE49-F238E27FC236}">
                <a16:creationId xmlns:a16="http://schemas.microsoft.com/office/drawing/2014/main" id="{9874E509-5D45-7A24-147A-8503DF058484}"/>
              </a:ext>
            </a:extLst>
          </p:cNvPr>
          <p:cNvSpPr txBox="1"/>
          <p:nvPr/>
        </p:nvSpPr>
        <p:spPr>
          <a:xfrm>
            <a:off x="770626" y="5357004"/>
            <a:ext cx="10521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In the above Confusion Matrix of Decision Tree model we can see we predicted landing outcomes with high success rates, the failure outcomes prediction we can see is 100%</a:t>
            </a:r>
            <a:endParaRPr lang="en-GB" dirty="0">
              <a:cs typeface="Calibri"/>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01884"/>
            <a:ext cx="105190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EDA we revealed hidden insights like </a:t>
            </a:r>
            <a:r>
              <a:rPr lang="en-US" sz="2200">
                <a:solidFill>
                  <a:schemeClr val="accent3">
                    <a:lumMod val="25000"/>
                  </a:schemeClr>
                </a:solidFill>
                <a:latin typeface="Abadi"/>
              </a:rPr>
              <a:t>orbit type plays important role in successful launch</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also covered the relation between payload weight &amp; booster versions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can also see that after year 2013 the success of launches has been increasing</a:t>
            </a:r>
          </a:p>
          <a:p>
            <a:pPr>
              <a:lnSpc>
                <a:spcPct val="100000"/>
              </a:lnSpc>
              <a:spcBef>
                <a:spcPts val="1400"/>
              </a:spcBef>
            </a:pPr>
            <a:r>
              <a:rPr lang="en-US" sz="2200" dirty="0">
                <a:solidFill>
                  <a:schemeClr val="accent3">
                    <a:lumMod val="25000"/>
                  </a:schemeClr>
                </a:solidFill>
                <a:latin typeface="Abadi"/>
              </a:rPr>
              <a:t>Out of SVM, Logistic Regression, Decision Tree &amp; K-Nearest Neighbor models we trained &amp; tested them &amp; the best accuracy we got with Decision Tree</a:t>
            </a:r>
          </a:p>
          <a:p>
            <a:pPr>
              <a:lnSpc>
                <a:spcPct val="100000"/>
              </a:lnSpc>
              <a:spcBef>
                <a:spcPts val="1400"/>
              </a:spcBef>
            </a:pPr>
            <a:r>
              <a:rPr lang="en-US" sz="2200">
                <a:solidFill>
                  <a:schemeClr val="accent3">
                    <a:lumMod val="25000"/>
                  </a:schemeClr>
                </a:solidFill>
                <a:latin typeface="Abadi"/>
              </a:rPr>
              <a:t>KSC LC-39A proved to have most successful launches than any other launch sites</a:t>
            </a:r>
          </a:p>
          <a:p>
            <a:pPr>
              <a:lnSpc>
                <a:spcPct val="100000"/>
              </a:lnSpc>
              <a:spcBef>
                <a:spcPts val="1400"/>
              </a:spcBef>
            </a:pPr>
            <a:r>
              <a:rPr lang="en-US" sz="2200" dirty="0">
                <a:solidFill>
                  <a:schemeClr val="accent3">
                    <a:lumMod val="25000"/>
                  </a:schemeClr>
                </a:solidFill>
                <a:latin typeface="Abadi"/>
              </a:rPr>
              <a:t>Orbit type ES-L1, GEO,</a:t>
            </a:r>
            <a:r>
              <a:rPr lang="en-US" sz="2200">
                <a:solidFill>
                  <a:schemeClr val="accent3">
                    <a:lumMod val="25000"/>
                  </a:schemeClr>
                </a:solidFill>
                <a:latin typeface="Abadi"/>
              </a:rPr>
              <a:t> HEO &amp; SSO have the best success rate</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 </a:t>
            </a:r>
            <a:r>
              <a:rPr lang="en-US" sz="2200" dirty="0">
                <a:ea typeface="+mn-lt"/>
                <a:cs typeface="+mn-lt"/>
                <a:hlinkClick r:id="rId4"/>
              </a:rPr>
              <a:t>https://github.com/keyur077/IBM_DS_Capstone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500"/>
              </a:spcBef>
              <a:buNone/>
            </a:pPr>
            <a:r>
              <a:rPr lang="en-US" sz="8800" dirty="0">
                <a:solidFill>
                  <a:srgbClr val="0B49CB"/>
                </a:solidFill>
                <a:latin typeface="Abadi"/>
              </a:rPr>
              <a:t>Executive Summary</a:t>
            </a:r>
            <a:endParaRPr lang="en-US"/>
          </a:p>
          <a:p>
            <a:pPr>
              <a:lnSpc>
                <a:spcPct val="110000"/>
              </a:lnSpc>
              <a:spcBef>
                <a:spcPts val="500"/>
              </a:spcBef>
            </a:pPr>
            <a:r>
              <a:rPr lang="en-US" sz="8800" dirty="0">
                <a:solidFill>
                  <a:schemeClr val="accent3">
                    <a:lumMod val="25000"/>
                  </a:schemeClr>
                </a:solidFill>
                <a:latin typeface="Abadi"/>
              </a:rPr>
              <a:t>Data collection methodology:</a:t>
            </a:r>
          </a:p>
          <a:p>
            <a:pPr lvl="1">
              <a:lnSpc>
                <a:spcPct val="110000"/>
              </a:lnSpc>
            </a:pPr>
            <a:r>
              <a:rPr lang="en-US" sz="8400" dirty="0">
                <a:latin typeface="Abadi"/>
              </a:rPr>
              <a:t>Python request library is used to collect the data from SpaceX </a:t>
            </a:r>
            <a:r>
              <a:rPr lang="en-US" sz="8400" dirty="0" err="1">
                <a:latin typeface="Abadi"/>
              </a:rPr>
              <a:t>wikipedia</a:t>
            </a:r>
            <a:r>
              <a:rPr lang="en-US" sz="8400" dirty="0">
                <a:latin typeface="Abadi"/>
              </a:rPr>
              <a:t> website</a:t>
            </a:r>
            <a:endParaRPr lang="en-US" sz="8400" dirty="0">
              <a:solidFill>
                <a:schemeClr val="accent3">
                  <a:lumMod val="25000"/>
                </a:schemeClr>
              </a:solidFill>
              <a:latin typeface="Abadi"/>
            </a:endParaRPr>
          </a:p>
          <a:p>
            <a:pPr>
              <a:lnSpc>
                <a:spcPct val="110000"/>
              </a:lnSpc>
            </a:pPr>
            <a:r>
              <a:rPr lang="en-US" sz="8800" dirty="0">
                <a:solidFill>
                  <a:schemeClr val="accent3">
                    <a:lumMod val="25000"/>
                  </a:schemeClr>
                </a:solidFill>
                <a:latin typeface="Abadi"/>
              </a:rPr>
              <a:t>Perform data wrangling</a:t>
            </a:r>
          </a:p>
          <a:p>
            <a:pPr lvl="1">
              <a:lnSpc>
                <a:spcPct val="110000"/>
              </a:lnSpc>
              <a:spcBef>
                <a:spcPts val="500"/>
              </a:spcBef>
            </a:pPr>
            <a:r>
              <a:rPr lang="en-US" sz="8400" dirty="0">
                <a:latin typeface="Abadi"/>
              </a:rPr>
              <a:t>Data was preprocessed &amp; transformed into standard scaler for machine learning prediction algorithms </a:t>
            </a:r>
            <a:endParaRPr lang="en-US" sz="8400">
              <a:solidFill>
                <a:schemeClr val="accent3">
                  <a:lumMod val="25000"/>
                </a:schemeClr>
              </a:solidFill>
              <a:latin typeface="Abadi"/>
            </a:endParaRPr>
          </a:p>
          <a:p>
            <a:pPr>
              <a:lnSpc>
                <a:spcPct val="110000"/>
              </a:lnSpc>
              <a:spcBef>
                <a:spcPts val="500"/>
              </a:spcBef>
            </a:pPr>
            <a:r>
              <a:rPr lang="en-US" sz="8800" dirty="0">
                <a:solidFill>
                  <a:schemeClr val="accent3">
                    <a:lumMod val="25000"/>
                  </a:schemeClr>
                </a:solidFill>
                <a:latin typeface="Abadi"/>
              </a:rPr>
              <a:t>Perform exploratory data analysis (EDA) using visualization and SQL</a:t>
            </a:r>
          </a:p>
          <a:p>
            <a:pPr lvl="1">
              <a:lnSpc>
                <a:spcPct val="110000"/>
              </a:lnSpc>
            </a:pPr>
            <a:r>
              <a:rPr lang="en-US" sz="8400" dirty="0">
                <a:latin typeface="Abadi"/>
              </a:rPr>
              <a:t>Various graphs like scatter plot &amp; bar graphs along with SQL EDA helped to show the nature of data</a:t>
            </a:r>
          </a:p>
          <a:p>
            <a:pPr>
              <a:lnSpc>
                <a:spcPct val="110000"/>
              </a:lnSpc>
              <a:spcBef>
                <a:spcPts val="5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10000"/>
              </a:lnSpc>
            </a:pPr>
            <a:r>
              <a:rPr lang="en-US" sz="8400" dirty="0">
                <a:latin typeface="Abadi"/>
              </a:rPr>
              <a:t>Interactive </a:t>
            </a:r>
            <a:r>
              <a:rPr lang="en-US" sz="8400" dirty="0" err="1">
                <a:latin typeface="Abadi"/>
              </a:rPr>
              <a:t>Plotly</a:t>
            </a:r>
            <a:r>
              <a:rPr lang="en-US" sz="8400" dirty="0">
                <a:latin typeface="Abadi"/>
              </a:rPr>
              <a:t> dashboard relates launch site with success ratio using pie chart &amp; scatter plot</a:t>
            </a:r>
          </a:p>
          <a:p>
            <a:pPr>
              <a:lnSpc>
                <a:spcPct val="110000"/>
              </a:lnSpc>
              <a:spcBef>
                <a:spcPts val="500"/>
              </a:spcBef>
            </a:pPr>
            <a:r>
              <a:rPr lang="en-US" sz="8800" dirty="0">
                <a:solidFill>
                  <a:schemeClr val="accent3">
                    <a:lumMod val="25000"/>
                  </a:schemeClr>
                </a:solidFill>
                <a:latin typeface="Abadi"/>
              </a:rPr>
              <a:t>Perform predictive analysis using classification models</a:t>
            </a:r>
          </a:p>
          <a:p>
            <a:pPr lvl="1">
              <a:lnSpc>
                <a:spcPct val="110000"/>
              </a:lnSpc>
            </a:pPr>
            <a:r>
              <a:rPr lang="en-US" sz="8400" dirty="0">
                <a:latin typeface="Abadi"/>
              </a:rPr>
              <a:t>Built various algorithms &amp; </a:t>
            </a:r>
            <a:r>
              <a:rPr lang="en-US" sz="8400" dirty="0" err="1">
                <a:latin typeface="Abadi"/>
              </a:rPr>
              <a:t>fine tuned</a:t>
            </a:r>
            <a:r>
              <a:rPr lang="en-US" sz="8400" dirty="0">
                <a:latin typeface="Abadi"/>
              </a:rPr>
              <a:t> them by finding best hyperparameter</a:t>
            </a:r>
            <a:endParaRPr lang="en-US" sz="8400" dirty="0">
              <a:solidFill>
                <a:schemeClr val="accent3">
                  <a:lumMod val="25000"/>
                </a:schemeClr>
              </a:solidFill>
              <a:latin typeface="Abadi"/>
            </a:endParaRPr>
          </a:p>
          <a:p>
            <a:pPr>
              <a:lnSpc>
                <a:spcPct val="110000"/>
              </a:lnSpc>
              <a:spcBef>
                <a:spcPts val="500"/>
              </a:spcBef>
            </a:pPr>
            <a:endParaRPr lang="en-US" sz="2200">
              <a:solidFill>
                <a:schemeClr val="accent3">
                  <a:lumMod val="25000"/>
                </a:schemeClr>
              </a:solidFill>
              <a:latin typeface="Abadi"/>
            </a:endParaRPr>
          </a:p>
          <a:p>
            <a:pPr>
              <a:lnSpc>
                <a:spcPct val="110000"/>
              </a:lnSpc>
              <a:spcBef>
                <a:spcPts val="500"/>
              </a:spcBef>
            </a:pPr>
            <a:endParaRPr lang="en-US" sz="2200">
              <a:solidFill>
                <a:schemeClr val="accent3">
                  <a:lumMod val="25000"/>
                </a:schemeClr>
              </a:solidFill>
              <a:latin typeface="Abadi"/>
            </a:endParaRPr>
          </a:p>
          <a:p>
            <a:pPr>
              <a:lnSpc>
                <a:spcPct val="110000"/>
              </a:lnSpc>
              <a:spcBef>
                <a:spcPts val="500"/>
              </a:spcBef>
            </a:pPr>
            <a:endParaRPr lang="en-US" sz="2200">
              <a:solidFill>
                <a:schemeClr val="accent3">
                  <a:lumMod val="25000"/>
                </a:schemeClr>
              </a:solidFill>
              <a:latin typeface="Abadi"/>
            </a:endParaRPr>
          </a:p>
          <a:p>
            <a:pPr>
              <a:lnSpc>
                <a:spcPct val="110000"/>
              </a:lnSpc>
              <a:spcBef>
                <a:spcPts val="5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0531"/>
            <a:ext cx="10515600" cy="544401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sets were collected using SpaceX Rest APIs</a:t>
            </a:r>
            <a:endParaRPr lang="en-US" sz="2200" dirty="0">
              <a:solidFill>
                <a:schemeClr val="accent3">
                  <a:lumMod val="25000"/>
                </a:schemeClr>
              </a:solidFill>
              <a:latin typeface="Abadi" panose="020B0604020104020204" pitchFamily="34" charset="0"/>
            </a:endParaRPr>
          </a:p>
          <a:p>
            <a:pPr>
              <a:lnSpc>
                <a:spcPct val="100000"/>
              </a:lnSpc>
            </a:pPr>
            <a:r>
              <a:rPr lang="en-US" sz="1800" dirty="0">
                <a:solidFill>
                  <a:schemeClr val="accent3">
                    <a:lumMod val="25000"/>
                  </a:schemeClr>
                </a:solidFill>
                <a:latin typeface="Abadi"/>
              </a:rPr>
              <a:t>Rockets (</a:t>
            </a:r>
            <a:r>
              <a:rPr lang="en-US" sz="1800" dirty="0">
                <a:latin typeface="Abadi"/>
                <a:ea typeface="+mn-lt"/>
                <a:cs typeface="+mn-lt"/>
                <a:hlinkClick r:id="rId3"/>
              </a:rPr>
              <a:t>https://api.spacexdata.com/v4/rockets</a:t>
            </a:r>
            <a:r>
              <a:rPr lang="en-US" sz="1800" dirty="0">
                <a:solidFill>
                  <a:schemeClr val="accent3">
                    <a:lumMod val="25000"/>
                  </a:schemeClr>
                </a:solidFill>
                <a:latin typeface="Abadi"/>
                <a:ea typeface="+mn-lt"/>
                <a:cs typeface="+mn-lt"/>
              </a:rPr>
              <a:t>), Payloads (</a:t>
            </a:r>
            <a:r>
              <a:rPr lang="en-US" sz="1800" dirty="0">
                <a:ea typeface="+mn-lt"/>
                <a:cs typeface="+mn-lt"/>
              </a:rPr>
              <a:t>https://api.spacexdata.com/v4/payloads</a:t>
            </a:r>
            <a:r>
              <a:rPr lang="en-US" sz="1800" dirty="0">
                <a:solidFill>
                  <a:schemeClr val="accent3">
                    <a:lumMod val="25000"/>
                  </a:schemeClr>
                </a:solidFill>
                <a:latin typeface="Abadi"/>
                <a:ea typeface="+mn-lt"/>
                <a:cs typeface="+mn-lt"/>
              </a:rPr>
              <a:t>)</a:t>
            </a:r>
            <a:endParaRPr lang="en-US" sz="1800" dirty="0">
              <a:solidFill>
                <a:schemeClr val="accent3">
                  <a:lumMod val="25000"/>
                </a:schemeClr>
              </a:solidFill>
              <a:latin typeface="Abadi"/>
            </a:endParaRPr>
          </a:p>
          <a:p>
            <a:pPr>
              <a:lnSpc>
                <a:spcPct val="100000"/>
              </a:lnSpc>
            </a:pPr>
            <a:r>
              <a:rPr lang="en-US" sz="1800" dirty="0">
                <a:solidFill>
                  <a:schemeClr val="accent3">
                    <a:lumMod val="25000"/>
                  </a:schemeClr>
                </a:solidFill>
                <a:latin typeface="Abadi"/>
                <a:cs typeface="Calibri"/>
              </a:rPr>
              <a:t>Launchpad (</a:t>
            </a:r>
            <a:r>
              <a:rPr lang="en-US" sz="1800" dirty="0">
                <a:ea typeface="+mn-lt"/>
                <a:cs typeface="+mn-lt"/>
                <a:hlinkClick r:id="rId4"/>
              </a:rPr>
              <a:t>https://api.spacexdata.com/v4/launchpads</a:t>
            </a:r>
            <a:r>
              <a:rPr lang="en-US" sz="1800" dirty="0">
                <a:solidFill>
                  <a:schemeClr val="accent3">
                    <a:lumMod val="25000"/>
                  </a:schemeClr>
                </a:solidFill>
                <a:latin typeface="Abadi"/>
                <a:ea typeface="+mn-lt"/>
                <a:cs typeface="+mn-lt"/>
              </a:rPr>
              <a:t>)</a:t>
            </a:r>
            <a:endParaRPr lang="en-US" sz="1800" dirty="0">
              <a:solidFill>
                <a:schemeClr val="accent3">
                  <a:lumMod val="25000"/>
                </a:schemeClr>
              </a:solidFill>
              <a:latin typeface="Abadi"/>
              <a:cs typeface="Calibri"/>
            </a:endParaRPr>
          </a:p>
          <a:p>
            <a:pPr>
              <a:lnSpc>
                <a:spcPct val="100000"/>
              </a:lnSpc>
            </a:pPr>
            <a:endParaRPr lang="en-US" sz="1800" dirty="0">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a:cs typeface="Calibri"/>
            </a:endParaRPr>
          </a:p>
          <a:p>
            <a:pPr marL="0" indent="0">
              <a:lnSpc>
                <a:spcPct val="100000"/>
              </a:lnSpc>
              <a:spcBef>
                <a:spcPts val="1400"/>
              </a:spcBef>
              <a:buNone/>
            </a:pPr>
            <a:r>
              <a:rPr lang="en-US" sz="2000" dirty="0">
                <a:solidFill>
                  <a:schemeClr val="accent3">
                    <a:lumMod val="25000"/>
                  </a:schemeClr>
                </a:solidFill>
                <a:latin typeface="Abadi"/>
                <a:cs typeface="Calibri"/>
              </a:rPr>
              <a:t>Falcon 9 heavy launches data collected by </a:t>
            </a:r>
            <a:r>
              <a:rPr lang="en-US" sz="2000" dirty="0" err="1">
                <a:solidFill>
                  <a:schemeClr val="accent3">
                    <a:lumMod val="25000"/>
                  </a:schemeClr>
                </a:solidFill>
                <a:latin typeface="Abadi"/>
                <a:cs typeface="Calibri"/>
              </a:rPr>
              <a:t>wikipedia</a:t>
            </a:r>
            <a:r>
              <a:rPr lang="en-US" sz="2000" dirty="0">
                <a:solidFill>
                  <a:schemeClr val="accent3">
                    <a:lumMod val="25000"/>
                  </a:schemeClr>
                </a:solidFill>
                <a:latin typeface="Abadi"/>
                <a:cs typeface="Calibri"/>
              </a:rPr>
              <a:t> site using </a:t>
            </a:r>
            <a:r>
              <a:rPr lang="en-US" sz="2000" dirty="0" err="1">
                <a:solidFill>
                  <a:schemeClr val="accent3">
                    <a:lumMod val="25000"/>
                  </a:schemeClr>
                </a:solidFill>
                <a:latin typeface="Abadi"/>
                <a:cs typeface="Calibri"/>
              </a:rPr>
              <a:t>webscrapping</a:t>
            </a:r>
          </a:p>
          <a:p>
            <a:pPr marL="0" indent="0">
              <a:lnSpc>
                <a:spcPct val="100000"/>
              </a:lnSpc>
              <a:spcBef>
                <a:spcPts val="1400"/>
              </a:spcBef>
              <a:buNone/>
            </a:pPr>
            <a:r>
              <a:rPr lang="en-US" sz="2000" u="sng" dirty="0">
                <a:ea typeface="+mn-lt"/>
                <a:cs typeface="+mn-lt"/>
                <a:hlinkClick r:id="rId5"/>
              </a:rPr>
              <a:t>https://en.wikipedia.org/wiki/List_of_Falcon_9_and_Falcon_Heavy_launches</a:t>
            </a:r>
          </a:p>
          <a:p>
            <a:pPr marL="0" indent="0">
              <a:lnSpc>
                <a:spcPct val="100000"/>
              </a:lnSpc>
              <a:spcBef>
                <a:spcPts val="1400"/>
              </a:spcBef>
              <a:buNone/>
            </a:pPr>
            <a:endParaRPr lang="en-US" sz="2000" u="sng" dirty="0">
              <a:ea typeface="+mn-lt"/>
              <a:cs typeface="+mn-l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Diamond 1">
            <a:extLst>
              <a:ext uri="{FF2B5EF4-FFF2-40B4-BE49-F238E27FC236}">
                <a16:creationId xmlns:a16="http://schemas.microsoft.com/office/drawing/2014/main" id="{FC502664-E57B-CDAA-B287-B4F3FCD9C587}"/>
              </a:ext>
            </a:extLst>
          </p:cNvPr>
          <p:cNvSpPr/>
          <p:nvPr/>
        </p:nvSpPr>
        <p:spPr>
          <a:xfrm>
            <a:off x="1713782" y="2641121"/>
            <a:ext cx="1567131" cy="1035168"/>
          </a:xfrm>
          <a:prstGeom prst="diamon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SpaceX Rest</a:t>
            </a:r>
          </a:p>
          <a:p>
            <a:pPr algn="ctr"/>
            <a:r>
              <a:rPr lang="en-GB" sz="1000" dirty="0">
                <a:cs typeface="Calibri"/>
              </a:rPr>
              <a:t>API Call</a:t>
            </a:r>
          </a:p>
        </p:txBody>
      </p:sp>
      <p:sp>
        <p:nvSpPr>
          <p:cNvPr id="3" name="Arrow: Right 2">
            <a:extLst>
              <a:ext uri="{FF2B5EF4-FFF2-40B4-BE49-F238E27FC236}">
                <a16:creationId xmlns:a16="http://schemas.microsoft.com/office/drawing/2014/main" id="{AB226764-E01B-BFBF-50C2-07E55AC71068}"/>
              </a:ext>
            </a:extLst>
          </p:cNvPr>
          <p:cNvSpPr/>
          <p:nvPr/>
        </p:nvSpPr>
        <p:spPr>
          <a:xfrm>
            <a:off x="3392682" y="2870381"/>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BCCAA22-74C6-5F74-670C-3D56941509DE}"/>
              </a:ext>
            </a:extLst>
          </p:cNvPr>
          <p:cNvSpPr/>
          <p:nvPr/>
        </p:nvSpPr>
        <p:spPr>
          <a:xfrm>
            <a:off x="4516468" y="2597091"/>
            <a:ext cx="1006415" cy="100641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cs typeface="Calibri"/>
              </a:rPr>
              <a:t>JSON Response</a:t>
            </a:r>
            <a:endParaRPr lang="en-US" sz="1000" dirty="0">
              <a:cs typeface="Calibri"/>
            </a:endParaRPr>
          </a:p>
        </p:txBody>
      </p:sp>
      <p:sp>
        <p:nvSpPr>
          <p:cNvPr id="7" name="Rectangle 6">
            <a:extLst>
              <a:ext uri="{FF2B5EF4-FFF2-40B4-BE49-F238E27FC236}">
                <a16:creationId xmlns:a16="http://schemas.microsoft.com/office/drawing/2014/main" id="{FE7BB105-4419-F186-4E79-1AF4080263B9}"/>
              </a:ext>
            </a:extLst>
          </p:cNvPr>
          <p:cNvSpPr/>
          <p:nvPr/>
        </p:nvSpPr>
        <p:spPr>
          <a:xfrm>
            <a:off x="6701825" y="2597089"/>
            <a:ext cx="1020792" cy="100641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Convert</a:t>
            </a:r>
          </a:p>
          <a:p>
            <a:pPr algn="ctr"/>
            <a:r>
              <a:rPr lang="en-GB" sz="1000" dirty="0">
                <a:cs typeface="Calibri"/>
              </a:rPr>
              <a:t>Dataframe</a:t>
            </a:r>
          </a:p>
        </p:txBody>
      </p:sp>
      <p:sp>
        <p:nvSpPr>
          <p:cNvPr id="8" name="Oval 7">
            <a:extLst>
              <a:ext uri="{FF2B5EF4-FFF2-40B4-BE49-F238E27FC236}">
                <a16:creationId xmlns:a16="http://schemas.microsoft.com/office/drawing/2014/main" id="{7B225727-6A7F-CAA9-C111-CA7CC4757EE2}"/>
              </a:ext>
            </a:extLst>
          </p:cNvPr>
          <p:cNvSpPr/>
          <p:nvPr/>
        </p:nvSpPr>
        <p:spPr>
          <a:xfrm>
            <a:off x="8828776" y="2553059"/>
            <a:ext cx="1265206" cy="116456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cs typeface="Calibri"/>
              </a:rPr>
              <a:t>Clean &amp; export data</a:t>
            </a:r>
          </a:p>
        </p:txBody>
      </p:sp>
      <p:sp>
        <p:nvSpPr>
          <p:cNvPr id="9" name="Arrow: Right 8">
            <a:extLst>
              <a:ext uri="{FF2B5EF4-FFF2-40B4-BE49-F238E27FC236}">
                <a16:creationId xmlns:a16="http://schemas.microsoft.com/office/drawing/2014/main" id="{9AF311D1-1DD2-FD99-C786-7F7E1E078F87}"/>
              </a:ext>
            </a:extLst>
          </p:cNvPr>
          <p:cNvSpPr/>
          <p:nvPr/>
        </p:nvSpPr>
        <p:spPr>
          <a:xfrm>
            <a:off x="7792153" y="2812872"/>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367CA946-5D29-88FA-E610-2FF340F06505}"/>
              </a:ext>
            </a:extLst>
          </p:cNvPr>
          <p:cNvSpPr/>
          <p:nvPr/>
        </p:nvSpPr>
        <p:spPr>
          <a:xfrm>
            <a:off x="5606796" y="2870381"/>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iamond 10">
            <a:extLst>
              <a:ext uri="{FF2B5EF4-FFF2-40B4-BE49-F238E27FC236}">
                <a16:creationId xmlns:a16="http://schemas.microsoft.com/office/drawing/2014/main" id="{D345C52F-9F3B-12BC-9A59-A6BF9EC3EDA1}"/>
              </a:ext>
            </a:extLst>
          </p:cNvPr>
          <p:cNvSpPr/>
          <p:nvPr/>
        </p:nvSpPr>
        <p:spPr>
          <a:xfrm>
            <a:off x="1095555" y="5171536"/>
            <a:ext cx="1825923" cy="1135809"/>
          </a:xfrm>
          <a:prstGeom prst="diamon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Wikipedia HTTP Response</a:t>
            </a:r>
            <a:endParaRPr lang="en-US" dirty="0"/>
          </a:p>
        </p:txBody>
      </p:sp>
      <p:sp>
        <p:nvSpPr>
          <p:cNvPr id="13" name="Arrow: Right 12">
            <a:extLst>
              <a:ext uri="{FF2B5EF4-FFF2-40B4-BE49-F238E27FC236}">
                <a16:creationId xmlns:a16="http://schemas.microsoft.com/office/drawing/2014/main" id="{55046CE3-7B6E-1435-4098-8C7577109EEB}"/>
              </a:ext>
            </a:extLst>
          </p:cNvPr>
          <p:cNvSpPr/>
          <p:nvPr/>
        </p:nvSpPr>
        <p:spPr>
          <a:xfrm>
            <a:off x="3018870" y="5458305"/>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F6822FC-BC9E-FDDC-4A31-78166CE87D38}"/>
              </a:ext>
            </a:extLst>
          </p:cNvPr>
          <p:cNvSpPr/>
          <p:nvPr/>
        </p:nvSpPr>
        <p:spPr>
          <a:xfrm>
            <a:off x="4113902" y="5113128"/>
            <a:ext cx="1150187" cy="11214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Extract Data</a:t>
            </a:r>
            <a:endParaRPr lang="en-US" dirty="0">
              <a:cs typeface="Calibri"/>
            </a:endParaRPr>
          </a:p>
          <a:p>
            <a:pPr algn="ctr"/>
            <a:r>
              <a:rPr lang="en-GB" sz="1000" dirty="0">
                <a:cs typeface="Calibri"/>
              </a:rPr>
              <a:t>BeautifulSoup</a:t>
            </a:r>
          </a:p>
        </p:txBody>
      </p:sp>
      <p:sp>
        <p:nvSpPr>
          <p:cNvPr id="15" name="Rectangle 14">
            <a:extLst>
              <a:ext uri="{FF2B5EF4-FFF2-40B4-BE49-F238E27FC236}">
                <a16:creationId xmlns:a16="http://schemas.microsoft.com/office/drawing/2014/main" id="{9ABB3DB0-B100-0638-1298-6F696720DC74}"/>
              </a:ext>
            </a:extLst>
          </p:cNvPr>
          <p:cNvSpPr/>
          <p:nvPr/>
        </p:nvSpPr>
        <p:spPr>
          <a:xfrm>
            <a:off x="6529296" y="5113126"/>
            <a:ext cx="1078301" cy="11214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dirty="0">
                <a:cs typeface="Calibri"/>
              </a:rPr>
              <a:t>Convert</a:t>
            </a:r>
          </a:p>
          <a:p>
            <a:pPr algn="ctr"/>
            <a:r>
              <a:rPr lang="en-GB" sz="1000" dirty="0">
                <a:cs typeface="Calibri"/>
              </a:rPr>
              <a:t>Dataframe</a:t>
            </a:r>
          </a:p>
        </p:txBody>
      </p:sp>
      <p:sp>
        <p:nvSpPr>
          <p:cNvPr id="16" name="Oval 15">
            <a:extLst>
              <a:ext uri="{FF2B5EF4-FFF2-40B4-BE49-F238E27FC236}">
                <a16:creationId xmlns:a16="http://schemas.microsoft.com/office/drawing/2014/main" id="{F1EDA1EB-CC9A-4CA7-D190-72D7A2079187}"/>
              </a:ext>
            </a:extLst>
          </p:cNvPr>
          <p:cNvSpPr/>
          <p:nvPr/>
        </p:nvSpPr>
        <p:spPr>
          <a:xfrm>
            <a:off x="8713757" y="5040341"/>
            <a:ext cx="1222074" cy="1193319"/>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cs typeface="Calibri"/>
              </a:rPr>
              <a:t>Clean &amp; export data</a:t>
            </a:r>
          </a:p>
        </p:txBody>
      </p:sp>
      <p:sp>
        <p:nvSpPr>
          <p:cNvPr id="17" name="Arrow: Right 16">
            <a:extLst>
              <a:ext uri="{FF2B5EF4-FFF2-40B4-BE49-F238E27FC236}">
                <a16:creationId xmlns:a16="http://schemas.microsoft.com/office/drawing/2014/main" id="{435AF5A0-3774-7B4B-5E1B-729D1AF78739}"/>
              </a:ext>
            </a:extLst>
          </p:cNvPr>
          <p:cNvSpPr/>
          <p:nvPr/>
        </p:nvSpPr>
        <p:spPr>
          <a:xfrm>
            <a:off x="7662756" y="5429550"/>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021D0F6A-9994-D387-FA6F-A3929F4FC262}"/>
              </a:ext>
            </a:extLst>
          </p:cNvPr>
          <p:cNvSpPr/>
          <p:nvPr/>
        </p:nvSpPr>
        <p:spPr>
          <a:xfrm>
            <a:off x="5376757" y="5458305"/>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7002" y="1368904"/>
            <a:ext cx="580482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used public API of SpaceX. We have obtained data by HTTP get method. We performed data wrangling &amp; formatting to clean &amp; export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Code Link :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SpaceX API</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Rounded Corners 7">
            <a:extLst>
              <a:ext uri="{FF2B5EF4-FFF2-40B4-BE49-F238E27FC236}">
                <a16:creationId xmlns:a16="http://schemas.microsoft.com/office/drawing/2014/main" id="{2AFC5270-C4F1-92EA-8D2B-76EDD0E83087}"/>
              </a:ext>
            </a:extLst>
          </p:cNvPr>
          <p:cNvSpPr/>
          <p:nvPr/>
        </p:nvSpPr>
        <p:spPr>
          <a:xfrm>
            <a:off x="7594121" y="5372817"/>
            <a:ext cx="2875469" cy="704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Export to CSV file</a:t>
            </a:r>
          </a:p>
        </p:txBody>
      </p:sp>
      <p:sp>
        <p:nvSpPr>
          <p:cNvPr id="9" name="Rectangle: Rounded Corners 8">
            <a:extLst>
              <a:ext uri="{FF2B5EF4-FFF2-40B4-BE49-F238E27FC236}">
                <a16:creationId xmlns:a16="http://schemas.microsoft.com/office/drawing/2014/main" id="{06EFB8EB-C9E4-EAE9-E6B6-D0AB1EEBE272}"/>
              </a:ext>
            </a:extLst>
          </p:cNvPr>
          <p:cNvSpPr/>
          <p:nvPr/>
        </p:nvSpPr>
        <p:spPr>
          <a:xfrm>
            <a:off x="7594121" y="4438289"/>
            <a:ext cx="2875469" cy="74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Convert to Dataframe</a:t>
            </a:r>
          </a:p>
        </p:txBody>
      </p:sp>
      <p:sp>
        <p:nvSpPr>
          <p:cNvPr id="10" name="Rectangle: Rounded Corners 9">
            <a:extLst>
              <a:ext uri="{FF2B5EF4-FFF2-40B4-BE49-F238E27FC236}">
                <a16:creationId xmlns:a16="http://schemas.microsoft.com/office/drawing/2014/main" id="{CDACF0EA-1F59-12F4-3EB3-EDC14206D41E}"/>
              </a:ext>
            </a:extLst>
          </p:cNvPr>
          <p:cNvSpPr/>
          <p:nvPr/>
        </p:nvSpPr>
        <p:spPr>
          <a:xfrm>
            <a:off x="7594120" y="3489385"/>
            <a:ext cx="2875468" cy="76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Process &amp; Transform Data</a:t>
            </a:r>
          </a:p>
        </p:txBody>
      </p:sp>
      <p:sp>
        <p:nvSpPr>
          <p:cNvPr id="11" name="Rectangle: Rounded Corners 10">
            <a:extLst>
              <a:ext uri="{FF2B5EF4-FFF2-40B4-BE49-F238E27FC236}">
                <a16:creationId xmlns:a16="http://schemas.microsoft.com/office/drawing/2014/main" id="{C4CA818C-77FD-39B9-81DB-8203659C437C}"/>
              </a:ext>
            </a:extLst>
          </p:cNvPr>
          <p:cNvSpPr/>
          <p:nvPr/>
        </p:nvSpPr>
        <p:spPr>
          <a:xfrm>
            <a:off x="7594121" y="2569233"/>
            <a:ext cx="2875469" cy="733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Convert Response in JSON</a:t>
            </a:r>
          </a:p>
        </p:txBody>
      </p:sp>
      <p:sp>
        <p:nvSpPr>
          <p:cNvPr id="12" name="Rectangle: Rounded Corners 11">
            <a:extLst>
              <a:ext uri="{FF2B5EF4-FFF2-40B4-BE49-F238E27FC236}">
                <a16:creationId xmlns:a16="http://schemas.microsoft.com/office/drawing/2014/main" id="{977AFEB8-9E23-32B0-65DC-213D8C84CC47}"/>
              </a:ext>
            </a:extLst>
          </p:cNvPr>
          <p:cNvSpPr/>
          <p:nvPr/>
        </p:nvSpPr>
        <p:spPr>
          <a:xfrm>
            <a:off x="7594121" y="1519686"/>
            <a:ext cx="2875469" cy="74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Collect Data Through HTTP GET request</a:t>
            </a:r>
          </a:p>
        </p:txBody>
      </p:sp>
      <p:sp>
        <p:nvSpPr>
          <p:cNvPr id="14" name="Arrow: Down 13">
            <a:extLst>
              <a:ext uri="{FF2B5EF4-FFF2-40B4-BE49-F238E27FC236}">
                <a16:creationId xmlns:a16="http://schemas.microsoft.com/office/drawing/2014/main" id="{B0A77546-0C8C-6069-365F-D15230710D38}"/>
              </a:ext>
            </a:extLst>
          </p:cNvPr>
          <p:cNvSpPr/>
          <p:nvPr/>
        </p:nvSpPr>
        <p:spPr>
          <a:xfrm>
            <a:off x="8943019" y="2262263"/>
            <a:ext cx="244415" cy="30192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22585B1C-237B-8D41-6ABC-1E813D3B972F}"/>
              </a:ext>
            </a:extLst>
          </p:cNvPr>
          <p:cNvSpPr/>
          <p:nvPr/>
        </p:nvSpPr>
        <p:spPr>
          <a:xfrm>
            <a:off x="8986150" y="3297432"/>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0F279F60-F59C-C218-D1F3-783F212927F4}"/>
              </a:ext>
            </a:extLst>
          </p:cNvPr>
          <p:cNvSpPr/>
          <p:nvPr/>
        </p:nvSpPr>
        <p:spPr>
          <a:xfrm>
            <a:off x="9029282" y="4246337"/>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A52306FE-E0FB-83A3-EE8C-AF20E051BEBA}"/>
              </a:ext>
            </a:extLst>
          </p:cNvPr>
          <p:cNvSpPr/>
          <p:nvPr/>
        </p:nvSpPr>
        <p:spPr>
          <a:xfrm>
            <a:off x="9014903" y="5180865"/>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61609"/>
            <a:ext cx="5959445"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We used wikipedia website of SpaceX. We have obtained data, processed &amp; transformed using BeautifulSoup library. We parsed through  tables-columns to get data &amp; converted into dataframe &amp; export data</a:t>
            </a:r>
          </a:p>
          <a:p>
            <a:pPr>
              <a:lnSpc>
                <a:spcPct val="100000"/>
              </a:lnSpc>
              <a:spcBef>
                <a:spcPts val="1400"/>
              </a:spcBef>
            </a:pPr>
            <a:endParaRPr lang="en-US" sz="2200" dirty="0">
              <a:ea typeface="+mn-lt"/>
              <a:cs typeface="+mn-lt"/>
            </a:endParaRPr>
          </a:p>
          <a:p>
            <a:pPr>
              <a:lnSpc>
                <a:spcPct val="100000"/>
              </a:lnSpc>
              <a:spcBef>
                <a:spcPts val="1400"/>
              </a:spcBef>
            </a:pPr>
            <a:r>
              <a:rPr lang="en-US" sz="2200" dirty="0">
                <a:solidFill>
                  <a:schemeClr val="accent3">
                    <a:lumMod val="25000"/>
                  </a:schemeClr>
                </a:solidFill>
                <a:ea typeface="+mn-lt"/>
                <a:cs typeface="+mn-lt"/>
              </a:rPr>
              <a:t>Code Link :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SpaceX WebScrapping</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22A64EE4-C8CC-5AD4-BC8D-ECC190081455}"/>
              </a:ext>
            </a:extLst>
          </p:cNvPr>
          <p:cNvSpPr/>
          <p:nvPr/>
        </p:nvSpPr>
        <p:spPr>
          <a:xfrm>
            <a:off x="7594121" y="5372817"/>
            <a:ext cx="2875469" cy="704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Export to CSV file</a:t>
            </a:r>
          </a:p>
        </p:txBody>
      </p:sp>
      <p:sp>
        <p:nvSpPr>
          <p:cNvPr id="9" name="Rectangle: Rounded Corners 8">
            <a:extLst>
              <a:ext uri="{FF2B5EF4-FFF2-40B4-BE49-F238E27FC236}">
                <a16:creationId xmlns:a16="http://schemas.microsoft.com/office/drawing/2014/main" id="{05EF860B-8B47-5FAC-8E77-5B5A79FEE918}"/>
              </a:ext>
            </a:extLst>
          </p:cNvPr>
          <p:cNvSpPr/>
          <p:nvPr/>
        </p:nvSpPr>
        <p:spPr>
          <a:xfrm>
            <a:off x="7594121" y="4438289"/>
            <a:ext cx="2875469" cy="74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Convert to Dataframe</a:t>
            </a:r>
          </a:p>
        </p:txBody>
      </p:sp>
      <p:sp>
        <p:nvSpPr>
          <p:cNvPr id="12" name="Rectangle: Rounded Corners 11">
            <a:extLst>
              <a:ext uri="{FF2B5EF4-FFF2-40B4-BE49-F238E27FC236}">
                <a16:creationId xmlns:a16="http://schemas.microsoft.com/office/drawing/2014/main" id="{F3C2D9BF-FCA3-DDDC-7A96-5ED3C4187018}"/>
              </a:ext>
            </a:extLst>
          </p:cNvPr>
          <p:cNvSpPr/>
          <p:nvPr/>
        </p:nvSpPr>
        <p:spPr>
          <a:xfrm>
            <a:off x="7594120" y="3489385"/>
            <a:ext cx="2875468" cy="76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Process &amp; Transform Data</a:t>
            </a:r>
          </a:p>
          <a:p>
            <a:pPr algn="ctr"/>
            <a:r>
              <a:rPr lang="en-GB" dirty="0">
                <a:cs typeface="Calibri"/>
              </a:rPr>
              <a:t>Using BeautifulSoup</a:t>
            </a:r>
          </a:p>
        </p:txBody>
      </p:sp>
      <p:sp>
        <p:nvSpPr>
          <p:cNvPr id="14" name="Rectangle: Rounded Corners 13">
            <a:extLst>
              <a:ext uri="{FF2B5EF4-FFF2-40B4-BE49-F238E27FC236}">
                <a16:creationId xmlns:a16="http://schemas.microsoft.com/office/drawing/2014/main" id="{33BB344B-0123-E7BB-E06D-7A97B35C62A1}"/>
              </a:ext>
            </a:extLst>
          </p:cNvPr>
          <p:cNvSpPr/>
          <p:nvPr/>
        </p:nvSpPr>
        <p:spPr>
          <a:xfrm>
            <a:off x="7594121" y="2569233"/>
            <a:ext cx="2875469" cy="7332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Normalize response &amp; Convert in JSON</a:t>
            </a:r>
          </a:p>
        </p:txBody>
      </p:sp>
      <p:sp>
        <p:nvSpPr>
          <p:cNvPr id="16" name="Rectangle: Rounded Corners 15">
            <a:extLst>
              <a:ext uri="{FF2B5EF4-FFF2-40B4-BE49-F238E27FC236}">
                <a16:creationId xmlns:a16="http://schemas.microsoft.com/office/drawing/2014/main" id="{80F1C51B-0E7C-F84F-7B3B-95009200A105}"/>
              </a:ext>
            </a:extLst>
          </p:cNvPr>
          <p:cNvSpPr/>
          <p:nvPr/>
        </p:nvSpPr>
        <p:spPr>
          <a:xfrm>
            <a:off x="7594121" y="1519686"/>
            <a:ext cx="2875469" cy="747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Collect Data Through HTTP GET request (Wikipedia)</a:t>
            </a:r>
          </a:p>
        </p:txBody>
      </p:sp>
      <p:sp>
        <p:nvSpPr>
          <p:cNvPr id="18" name="Arrow: Down 17">
            <a:extLst>
              <a:ext uri="{FF2B5EF4-FFF2-40B4-BE49-F238E27FC236}">
                <a16:creationId xmlns:a16="http://schemas.microsoft.com/office/drawing/2014/main" id="{EEA2408E-F919-CC2C-269D-CF319DAFD181}"/>
              </a:ext>
            </a:extLst>
          </p:cNvPr>
          <p:cNvSpPr/>
          <p:nvPr/>
        </p:nvSpPr>
        <p:spPr>
          <a:xfrm>
            <a:off x="8943019" y="2262263"/>
            <a:ext cx="244415" cy="30192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E25B49B5-E3EB-8F68-3CD4-0F74D8E21E38}"/>
              </a:ext>
            </a:extLst>
          </p:cNvPr>
          <p:cNvSpPr/>
          <p:nvPr/>
        </p:nvSpPr>
        <p:spPr>
          <a:xfrm>
            <a:off x="8986150" y="3297432"/>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Down 21">
            <a:extLst>
              <a:ext uri="{FF2B5EF4-FFF2-40B4-BE49-F238E27FC236}">
                <a16:creationId xmlns:a16="http://schemas.microsoft.com/office/drawing/2014/main" id="{C1296407-88EE-8C6A-1764-8B0334EF3160}"/>
              </a:ext>
            </a:extLst>
          </p:cNvPr>
          <p:cNvSpPr/>
          <p:nvPr/>
        </p:nvSpPr>
        <p:spPr>
          <a:xfrm>
            <a:off x="9029282" y="4246337"/>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Down 23">
            <a:extLst>
              <a:ext uri="{FF2B5EF4-FFF2-40B4-BE49-F238E27FC236}">
                <a16:creationId xmlns:a16="http://schemas.microsoft.com/office/drawing/2014/main" id="{A646B6D6-9C17-EE6C-6734-C83059E544B3}"/>
              </a:ext>
            </a:extLst>
          </p:cNvPr>
          <p:cNvSpPr/>
          <p:nvPr/>
        </p:nvSpPr>
        <p:spPr>
          <a:xfrm>
            <a:off x="9014903" y="5180865"/>
            <a:ext cx="201283" cy="1869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1625</cp:revision>
  <dcterms:created xsi:type="dcterms:W3CDTF">2021-04-29T18:58:34Z</dcterms:created>
  <dcterms:modified xsi:type="dcterms:W3CDTF">2022-07-06T12:15:41Z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